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9"/>
  </p:notesMasterIdLst>
  <p:handoutMasterIdLst>
    <p:handoutMasterId r:id="rId40"/>
  </p:handoutMasterIdLst>
  <p:sldIdLst>
    <p:sldId id="258" r:id="rId5"/>
    <p:sldId id="264" r:id="rId6"/>
    <p:sldId id="319" r:id="rId7"/>
    <p:sldId id="265" r:id="rId8"/>
    <p:sldId id="270" r:id="rId9"/>
    <p:sldId id="287" r:id="rId10"/>
    <p:sldId id="272" r:id="rId11"/>
    <p:sldId id="285" r:id="rId12"/>
    <p:sldId id="294" r:id="rId13"/>
    <p:sldId id="296" r:id="rId14"/>
    <p:sldId id="280" r:id="rId15"/>
    <p:sldId id="260" r:id="rId16"/>
    <p:sldId id="291" r:id="rId17"/>
    <p:sldId id="281" r:id="rId18"/>
    <p:sldId id="273" r:id="rId19"/>
    <p:sldId id="277" r:id="rId20"/>
    <p:sldId id="275" r:id="rId21"/>
    <p:sldId id="276" r:id="rId22"/>
    <p:sldId id="299" r:id="rId23"/>
    <p:sldId id="298" r:id="rId24"/>
    <p:sldId id="300" r:id="rId25"/>
    <p:sldId id="290" r:id="rId26"/>
    <p:sldId id="317" r:id="rId27"/>
    <p:sldId id="318" r:id="rId28"/>
    <p:sldId id="316" r:id="rId29"/>
    <p:sldId id="297" r:id="rId30"/>
    <p:sldId id="288" r:id="rId31"/>
    <p:sldId id="320" r:id="rId32"/>
    <p:sldId id="283" r:id="rId33"/>
    <p:sldId id="286" r:id="rId34"/>
    <p:sldId id="271" r:id="rId35"/>
    <p:sldId id="289" r:id="rId36"/>
    <p:sldId id="278" r:id="rId37"/>
    <p:sldId id="279" r:id="rId38"/>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18C3BC91-AB84-4393-A115-9E02CB0EEB9F}">
          <p14:sldIdLst>
            <p14:sldId id="258"/>
            <p14:sldId id="264"/>
            <p14:sldId id="319"/>
            <p14:sldId id="265"/>
            <p14:sldId id="270"/>
            <p14:sldId id="287"/>
            <p14:sldId id="272"/>
            <p14:sldId id="285"/>
            <p14:sldId id="294"/>
            <p14:sldId id="296"/>
            <p14:sldId id="280"/>
            <p14:sldId id="260"/>
            <p14:sldId id="291"/>
          </p14:sldIdLst>
        </p14:section>
        <p14:section name="Applications" id="{90C97351-04ED-4C4E-A9CB-84C0B2022C11}">
          <p14:sldIdLst>
            <p14:sldId id="281"/>
            <p14:sldId id="273"/>
            <p14:sldId id="277"/>
            <p14:sldId id="275"/>
            <p14:sldId id="276"/>
            <p14:sldId id="299"/>
            <p14:sldId id="298"/>
            <p14:sldId id="300"/>
            <p14:sldId id="290"/>
          </p14:sldIdLst>
        </p14:section>
        <p14:section name="E3SM" id="{98860EAF-4540-45E0-AA57-51C60D32C9AC}">
          <p14:sldIdLst>
            <p14:sldId id="317"/>
            <p14:sldId id="318"/>
            <p14:sldId id="316"/>
            <p14:sldId id="297"/>
          </p14:sldIdLst>
        </p14:section>
        <p14:section name="Backup" id="{7E3B505D-6E01-4332-99FD-5903A56C737A}">
          <p14:sldIdLst>
            <p14:sldId id="288"/>
            <p14:sldId id="320"/>
            <p14:sldId id="283"/>
            <p14:sldId id="286"/>
            <p14:sldId id="271"/>
            <p14:sldId id="289"/>
            <p14:sldId id="278"/>
            <p14:sldId id="279"/>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074" autoAdjust="0"/>
  </p:normalViewPr>
  <p:slideViewPr>
    <p:cSldViewPr snapToGrid="0" showGuides="1">
      <p:cViewPr varScale="1">
        <p:scale>
          <a:sx n="95" d="100"/>
          <a:sy n="95" d="100"/>
        </p:scale>
        <p:origin x="1056" y="96"/>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3672" y="102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000" dirty="0"/>
              <a:t>Clustering</a:t>
            </a:r>
            <a:r>
              <a:rPr lang="en-US" sz="2000" baseline="0" dirty="0"/>
              <a:t> on </a:t>
            </a:r>
            <a:r>
              <a:rPr lang="en-US" sz="2000" dirty="0"/>
              <a:t>Summit</a:t>
            </a:r>
          </a:p>
        </c:rich>
      </c:tx>
      <c:overlay val="0"/>
      <c:spPr>
        <a:noFill/>
        <a:ln>
          <a:noFill/>
        </a:ln>
        <a:effectLst/>
      </c:spPr>
      <c:txPr>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2"/>
          <c:order val="2"/>
          <c:tx>
            <c:strRef>
              <c:f>Sheet1!$I$6</c:f>
              <c:strCache>
                <c:ptCount val="1"/>
                <c:pt idx="0">
                  <c:v>CPU time (s)</c:v>
                </c:pt>
              </c:strCache>
            </c:strRef>
          </c:tx>
          <c:spPr>
            <a:solidFill>
              <a:schemeClr val="accent2"/>
            </a:solidFill>
            <a:ln>
              <a:noFill/>
            </a:ln>
            <a:effectLst>
              <a:outerShdw blurRad="57150" dist="19050" dir="5400000" algn="ctr" rotWithShape="0">
                <a:srgbClr val="000000">
                  <a:alpha val="63000"/>
                </a:srgbClr>
              </a:outerShdw>
            </a:effectLst>
          </c:spPr>
          <c:invertIfNegative val="0"/>
          <c:cat>
            <c:multiLvlStrRef>
              <c:f>Sheet1!$E$7:$F$9</c:f>
              <c:multiLvlStrCache>
                <c:ptCount val="2"/>
                <c:lvl>
                  <c:pt idx="0">
                    <c:v>1 node - 25 GB</c:v>
                  </c:pt>
                  <c:pt idx="1">
                    <c:v>100 nodes - 395 GB</c:v>
                  </c:pt>
                </c:lvl>
                <c:lvl>
                  <c:pt idx="0">
                    <c:v>Phenology 2000 </c:v>
                  </c:pt>
                  <c:pt idx="1">
                    <c:v>CONUS Phenology 2000–2015</c:v>
                  </c:pt>
                </c:lvl>
              </c:multiLvlStrCache>
            </c:multiLvlStrRef>
          </c:cat>
          <c:val>
            <c:numRef>
              <c:f>Sheet1!$I$7:$I$9</c:f>
              <c:numCache>
                <c:formatCode>General</c:formatCode>
                <c:ptCount val="2"/>
                <c:pt idx="0">
                  <c:v>22.69</c:v>
                </c:pt>
                <c:pt idx="1">
                  <c:v>10.6</c:v>
                </c:pt>
              </c:numCache>
            </c:numRef>
          </c:val>
          <c:extLst>
            <c:ext xmlns:c16="http://schemas.microsoft.com/office/drawing/2014/chart" uri="{C3380CC4-5D6E-409C-BE32-E72D297353CC}">
              <c16:uniqueId val="{00000000-B208-4CB0-B6C3-E9DD10BA5565}"/>
            </c:ext>
          </c:extLst>
        </c:ser>
        <c:ser>
          <c:idx val="3"/>
          <c:order val="3"/>
          <c:tx>
            <c:strRef>
              <c:f>Sheet1!$J$6</c:f>
              <c:strCache>
                <c:ptCount val="1"/>
                <c:pt idx="0">
                  <c:v>GPU time (s)</c:v>
                </c:pt>
              </c:strCache>
            </c:strRef>
          </c:tx>
          <c:spPr>
            <a:solidFill>
              <a:srgbClr val="92D050"/>
            </a:solidFill>
            <a:ln>
              <a:noFill/>
            </a:ln>
            <a:effectLst>
              <a:outerShdw blurRad="57150" dist="19050" dir="5400000" algn="ctr" rotWithShape="0">
                <a:srgbClr val="000000">
                  <a:alpha val="63000"/>
                </a:srgbClr>
              </a:outerShdw>
            </a:effectLst>
          </c:spPr>
          <c:invertIfNegative val="0"/>
          <c:cat>
            <c:multiLvlStrRef>
              <c:f>Sheet1!$E$7:$F$9</c:f>
              <c:multiLvlStrCache>
                <c:ptCount val="2"/>
                <c:lvl>
                  <c:pt idx="0">
                    <c:v>1 node - 25 GB</c:v>
                  </c:pt>
                  <c:pt idx="1">
                    <c:v>100 nodes - 395 GB</c:v>
                  </c:pt>
                </c:lvl>
                <c:lvl>
                  <c:pt idx="0">
                    <c:v>Phenology 2000 </c:v>
                  </c:pt>
                  <c:pt idx="1">
                    <c:v>CONUS Phenology 2000–2015</c:v>
                  </c:pt>
                </c:lvl>
              </c:multiLvlStrCache>
            </c:multiLvlStrRef>
          </c:cat>
          <c:val>
            <c:numRef>
              <c:f>Sheet1!$J$7:$J$9</c:f>
              <c:numCache>
                <c:formatCode>General</c:formatCode>
                <c:ptCount val="2"/>
                <c:pt idx="0">
                  <c:v>8.4700000000000006</c:v>
                </c:pt>
                <c:pt idx="1">
                  <c:v>3.59</c:v>
                </c:pt>
              </c:numCache>
            </c:numRef>
          </c:val>
          <c:extLst>
            <c:ext xmlns:c16="http://schemas.microsoft.com/office/drawing/2014/chart" uri="{C3380CC4-5D6E-409C-BE32-E72D297353CC}">
              <c16:uniqueId val="{00000001-B208-4CB0-B6C3-E9DD10BA5565}"/>
            </c:ext>
          </c:extLst>
        </c:ser>
        <c:dLbls>
          <c:showLegendKey val="0"/>
          <c:showVal val="0"/>
          <c:showCatName val="0"/>
          <c:showSerName val="0"/>
          <c:showPercent val="0"/>
          <c:showBubbleSize val="0"/>
        </c:dLbls>
        <c:gapWidth val="100"/>
        <c:overlap val="-24"/>
        <c:axId val="510538472"/>
        <c:axId val="510540440"/>
        <c:extLst>
          <c:ext xmlns:c15="http://schemas.microsoft.com/office/drawing/2012/chart" uri="{02D57815-91ED-43cb-92C2-25804820EDAC}">
            <c15:filteredBarSeries>
              <c15:ser>
                <c:idx val="0"/>
                <c:order val="0"/>
                <c:tx>
                  <c:strRef>
                    <c:extLst>
                      <c:ext uri="{02D57815-91ED-43cb-92C2-25804820EDAC}">
                        <c15:formulaRef>
                          <c15:sqref>Sheet1!$G$6</c15:sqref>
                        </c15:formulaRef>
                      </c:ext>
                    </c:extLst>
                    <c:strCache>
                      <c:ptCount val="1"/>
                      <c:pt idx="0">
                        <c:v>No. of Clusters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extLst>
                      <c:ext uri="{02D57815-91ED-43cb-92C2-25804820EDAC}">
                        <c15:formulaRef>
                          <c15:sqref>Sheet1!$E$7:$F$9</c15:sqref>
                        </c15:formulaRef>
                      </c:ext>
                    </c:extLst>
                    <c:multiLvlStrCache>
                      <c:ptCount val="2"/>
                      <c:lvl>
                        <c:pt idx="0">
                          <c:v>1 node - 25 GB</c:v>
                        </c:pt>
                        <c:pt idx="1">
                          <c:v>100 nodes - 395 GB</c:v>
                        </c:pt>
                      </c:lvl>
                      <c:lvl>
                        <c:pt idx="0">
                          <c:v>Phenology 2000 </c:v>
                        </c:pt>
                        <c:pt idx="1">
                          <c:v>CONUS Phenology 2000–2015</c:v>
                        </c:pt>
                      </c:lvl>
                    </c:multiLvlStrCache>
                  </c:multiLvlStrRef>
                </c:cat>
                <c:val>
                  <c:numRef>
                    <c:extLst>
                      <c:ext uri="{02D57815-91ED-43cb-92C2-25804820EDAC}">
                        <c15:formulaRef>
                          <c15:sqref>Sheet1!$G$7:$G$9</c15:sqref>
                        </c15:formulaRef>
                      </c:ext>
                    </c:extLst>
                    <c:numCache>
                      <c:formatCode>General</c:formatCode>
                      <c:ptCount val="2"/>
                      <c:pt idx="0">
                        <c:v>1000</c:v>
                      </c:pt>
                      <c:pt idx="1">
                        <c:v>1000</c:v>
                      </c:pt>
                    </c:numCache>
                  </c:numRef>
                </c:val>
                <c:extLst>
                  <c:ext xmlns:c16="http://schemas.microsoft.com/office/drawing/2014/chart" uri="{C3380CC4-5D6E-409C-BE32-E72D297353CC}">
                    <c16:uniqueId val="{00000002-B208-4CB0-B6C3-E9DD10BA5565}"/>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Sheet1!$H$6</c15:sqref>
                        </c15:formulaRef>
                      </c:ext>
                    </c:extLst>
                    <c:strCache>
                      <c:ptCount val="1"/>
                      <c:pt idx="0">
                        <c:v>Nodes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extLst xmlns:c15="http://schemas.microsoft.com/office/drawing/2012/chart">
                      <c:ext xmlns:c15="http://schemas.microsoft.com/office/drawing/2012/chart" uri="{02D57815-91ED-43cb-92C2-25804820EDAC}">
                        <c15:formulaRef>
                          <c15:sqref>Sheet1!$E$7:$F$9</c15:sqref>
                        </c15:formulaRef>
                      </c:ext>
                    </c:extLst>
                    <c:multiLvlStrCache>
                      <c:ptCount val="2"/>
                      <c:lvl>
                        <c:pt idx="0">
                          <c:v>1 node - 25 GB</c:v>
                        </c:pt>
                        <c:pt idx="1">
                          <c:v>100 nodes - 395 GB</c:v>
                        </c:pt>
                      </c:lvl>
                      <c:lvl>
                        <c:pt idx="0">
                          <c:v>Phenology 2000 </c:v>
                        </c:pt>
                        <c:pt idx="1">
                          <c:v>CONUS Phenology 2000–2015</c:v>
                        </c:pt>
                      </c:lvl>
                    </c:multiLvlStrCache>
                  </c:multiLvlStrRef>
                </c:cat>
                <c:val>
                  <c:numRef>
                    <c:extLst xmlns:c15="http://schemas.microsoft.com/office/drawing/2012/chart">
                      <c:ext xmlns:c15="http://schemas.microsoft.com/office/drawing/2012/chart" uri="{02D57815-91ED-43cb-92C2-25804820EDAC}">
                        <c15:formulaRef>
                          <c15:sqref>Sheet1!$H$7:$H$9</c15:sqref>
                        </c15:formulaRef>
                      </c:ext>
                    </c:extLst>
                    <c:numCache>
                      <c:formatCode>General</c:formatCode>
                      <c:ptCount val="2"/>
                      <c:pt idx="0">
                        <c:v>1</c:v>
                      </c:pt>
                      <c:pt idx="1">
                        <c:v>100</c:v>
                      </c:pt>
                    </c:numCache>
                  </c:numRef>
                </c:val>
                <c:extLst xmlns:c15="http://schemas.microsoft.com/office/drawing/2012/chart">
                  <c:ext xmlns:c16="http://schemas.microsoft.com/office/drawing/2014/chart" uri="{C3380CC4-5D6E-409C-BE32-E72D297353CC}">
                    <c16:uniqueId val="{00000003-B208-4CB0-B6C3-E9DD10BA5565}"/>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Sheet1!$K$6</c15:sqref>
                        </c15:formulaRef>
                      </c:ext>
                    </c:extLst>
                    <c:strCache>
                      <c:ptCount val="1"/>
                      <c:pt idx="0">
                        <c:v>Speedup</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extLst xmlns:c15="http://schemas.microsoft.com/office/drawing/2012/chart">
                      <c:ext xmlns:c15="http://schemas.microsoft.com/office/drawing/2012/chart" uri="{02D57815-91ED-43cb-92C2-25804820EDAC}">
                        <c15:formulaRef>
                          <c15:sqref>Sheet1!$E$7:$F$9</c15:sqref>
                        </c15:formulaRef>
                      </c:ext>
                    </c:extLst>
                    <c:multiLvlStrCache>
                      <c:ptCount val="2"/>
                      <c:lvl>
                        <c:pt idx="0">
                          <c:v>1 node - 25 GB</c:v>
                        </c:pt>
                        <c:pt idx="1">
                          <c:v>100 nodes - 395 GB</c:v>
                        </c:pt>
                      </c:lvl>
                      <c:lvl>
                        <c:pt idx="0">
                          <c:v>Phenology 2000 </c:v>
                        </c:pt>
                        <c:pt idx="1">
                          <c:v>CONUS Phenology 2000–2015</c:v>
                        </c:pt>
                      </c:lvl>
                    </c:multiLvlStrCache>
                  </c:multiLvlStrRef>
                </c:cat>
                <c:val>
                  <c:numRef>
                    <c:extLst xmlns:c15="http://schemas.microsoft.com/office/drawing/2012/chart">
                      <c:ext xmlns:c15="http://schemas.microsoft.com/office/drawing/2012/chart" uri="{02D57815-91ED-43cb-92C2-25804820EDAC}">
                        <c15:formulaRef>
                          <c15:sqref>Sheet1!$K$7:$K$9</c15:sqref>
                        </c15:formulaRef>
                      </c:ext>
                    </c:extLst>
                    <c:numCache>
                      <c:formatCode>General</c:formatCode>
                      <c:ptCount val="2"/>
                      <c:pt idx="0">
                        <c:v>2.67</c:v>
                      </c:pt>
                      <c:pt idx="1">
                        <c:v>2.95</c:v>
                      </c:pt>
                    </c:numCache>
                  </c:numRef>
                </c:val>
                <c:extLst xmlns:c15="http://schemas.microsoft.com/office/drawing/2012/chart">
                  <c:ext xmlns:c16="http://schemas.microsoft.com/office/drawing/2014/chart" uri="{C3380CC4-5D6E-409C-BE32-E72D297353CC}">
                    <c16:uniqueId val="{00000004-B208-4CB0-B6C3-E9DD10BA5565}"/>
                  </c:ext>
                </c:extLst>
              </c15:ser>
            </c15:filteredBarSeries>
          </c:ext>
        </c:extLst>
      </c:barChart>
      <c:catAx>
        <c:axId val="51053847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510540440"/>
        <c:crosses val="autoZero"/>
        <c:auto val="1"/>
        <c:lblAlgn val="ctr"/>
        <c:lblOffset val="100"/>
        <c:noMultiLvlLbl val="0"/>
      </c:catAx>
      <c:valAx>
        <c:axId val="510540440"/>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sz="1200"/>
                  <a:t>Avg  Cluster time/Iteration</a:t>
                </a:r>
              </a:p>
            </c:rich>
          </c:tx>
          <c:overlay val="0"/>
          <c:spPr>
            <a:noFill/>
            <a:ln>
              <a:noFill/>
            </a:ln>
            <a:effectLst/>
          </c:spPr>
          <c:txPr>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10538472"/>
        <c:crosses val="autoZero"/>
        <c:crossBetween val="between"/>
      </c:valAx>
      <c:spPr>
        <a:noFill/>
        <a:ln>
          <a:noFill/>
        </a:ln>
        <a:effectLst/>
      </c:spPr>
    </c:plotArea>
    <c:legend>
      <c:legendPos val="b"/>
      <c:layout>
        <c:manualLayout>
          <c:xMode val="edge"/>
          <c:yMode val="edge"/>
          <c:x val="0.5984744943830661"/>
          <c:y val="0.18615282505636366"/>
          <c:w val="0.3484934087379345"/>
          <c:h val="6.5576470323183852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44A7D6-540C-4E5C-AED7-4760BFA53470}" type="doc">
      <dgm:prSet loTypeId="urn:microsoft.com/office/officeart/2005/8/layout/cycle7" loCatId="cycle" qsTypeId="urn:microsoft.com/office/officeart/2005/8/quickstyle/simple1" qsCatId="simple" csTypeId="urn:microsoft.com/office/officeart/2005/8/colors/colorful2" csCatId="colorful" phldr="1"/>
      <dgm:spPr/>
      <dgm:t>
        <a:bodyPr/>
        <a:lstStyle/>
        <a:p>
          <a:endParaRPr lang="en-US"/>
        </a:p>
      </dgm:t>
    </dgm:pt>
    <dgm:pt modelId="{FA886EAB-450F-401B-A88F-14A31E6A4DB9}">
      <dgm:prSet phldrT="[Text]"/>
      <dgm:spPr/>
      <dgm:t>
        <a:bodyPr/>
        <a:lstStyle/>
        <a:p>
          <a:r>
            <a:rPr lang="en-US" dirty="0"/>
            <a:t>Applications</a:t>
          </a:r>
        </a:p>
      </dgm:t>
    </dgm:pt>
    <dgm:pt modelId="{F6EDD8A3-2015-49E2-B31D-2DBBC85FEEA7}" type="parTrans" cxnId="{26EEA9CB-97C5-41B8-85A0-82A6491C3018}">
      <dgm:prSet/>
      <dgm:spPr/>
      <dgm:t>
        <a:bodyPr/>
        <a:lstStyle/>
        <a:p>
          <a:endParaRPr lang="en-US"/>
        </a:p>
      </dgm:t>
    </dgm:pt>
    <dgm:pt modelId="{025DF42A-3CD0-4C07-AECA-29B1CF1CFDA6}" type="sibTrans" cxnId="{26EEA9CB-97C5-41B8-85A0-82A6491C3018}">
      <dgm:prSet/>
      <dgm:spPr/>
      <dgm:t>
        <a:bodyPr/>
        <a:lstStyle/>
        <a:p>
          <a:endParaRPr lang="en-US"/>
        </a:p>
      </dgm:t>
    </dgm:pt>
    <dgm:pt modelId="{425CF591-5687-4BCA-881B-1B0A9CFD9F55}">
      <dgm:prSet phldrT="[Text]"/>
      <dgm:spPr/>
      <dgm:t>
        <a:bodyPr/>
        <a:lstStyle/>
        <a:p>
          <a:r>
            <a:rPr lang="en-US" dirty="0"/>
            <a:t>Software</a:t>
          </a:r>
        </a:p>
      </dgm:t>
    </dgm:pt>
    <dgm:pt modelId="{00EAFB68-482D-4619-B798-2AA5F2AAD18F}" type="parTrans" cxnId="{3ED4934B-B2D4-4FA0-9772-FB70AA91CD07}">
      <dgm:prSet/>
      <dgm:spPr/>
      <dgm:t>
        <a:bodyPr/>
        <a:lstStyle/>
        <a:p>
          <a:endParaRPr lang="en-US"/>
        </a:p>
      </dgm:t>
    </dgm:pt>
    <dgm:pt modelId="{9E32A69E-54D3-4962-8F1D-6D12F80123F4}" type="sibTrans" cxnId="{3ED4934B-B2D4-4FA0-9772-FB70AA91CD07}">
      <dgm:prSet/>
      <dgm:spPr/>
      <dgm:t>
        <a:bodyPr/>
        <a:lstStyle/>
        <a:p>
          <a:endParaRPr lang="en-US"/>
        </a:p>
      </dgm:t>
    </dgm:pt>
    <dgm:pt modelId="{9A3AF8F7-CC89-451B-B005-6AC69E8E562A}">
      <dgm:prSet phldrT="[Text]"/>
      <dgm:spPr/>
      <dgm:t>
        <a:bodyPr/>
        <a:lstStyle/>
        <a:p>
          <a:r>
            <a:rPr lang="en-US" dirty="0"/>
            <a:t>Hardware</a:t>
          </a:r>
        </a:p>
      </dgm:t>
    </dgm:pt>
    <dgm:pt modelId="{AED820FB-910A-407C-BFA9-457C8C6A158C}" type="parTrans" cxnId="{FE3D487C-F891-4D45-AA78-EA3FE98FCE9B}">
      <dgm:prSet/>
      <dgm:spPr/>
      <dgm:t>
        <a:bodyPr/>
        <a:lstStyle/>
        <a:p>
          <a:endParaRPr lang="en-US"/>
        </a:p>
      </dgm:t>
    </dgm:pt>
    <dgm:pt modelId="{C45EA864-8ED9-496C-B0B6-D18654B2C4FB}" type="sibTrans" cxnId="{FE3D487C-F891-4D45-AA78-EA3FE98FCE9B}">
      <dgm:prSet/>
      <dgm:spPr/>
      <dgm:t>
        <a:bodyPr/>
        <a:lstStyle/>
        <a:p>
          <a:endParaRPr lang="en-US"/>
        </a:p>
      </dgm:t>
    </dgm:pt>
    <dgm:pt modelId="{28F52163-45FA-4738-8D7D-D9BE6B8B7178}" type="pres">
      <dgm:prSet presAssocID="{6344A7D6-540C-4E5C-AED7-4760BFA53470}" presName="Name0" presStyleCnt="0">
        <dgm:presLayoutVars>
          <dgm:dir/>
          <dgm:resizeHandles val="exact"/>
        </dgm:presLayoutVars>
      </dgm:prSet>
      <dgm:spPr/>
    </dgm:pt>
    <dgm:pt modelId="{50779E3F-001D-4922-B173-BC95812D48E4}" type="pres">
      <dgm:prSet presAssocID="{FA886EAB-450F-401B-A88F-14A31E6A4DB9}" presName="node" presStyleLbl="node1" presStyleIdx="0" presStyleCnt="3">
        <dgm:presLayoutVars>
          <dgm:bulletEnabled val="1"/>
        </dgm:presLayoutVars>
      </dgm:prSet>
      <dgm:spPr/>
    </dgm:pt>
    <dgm:pt modelId="{4494BEC7-1860-4BFD-8D15-AF30DDF0C2BC}" type="pres">
      <dgm:prSet presAssocID="{025DF42A-3CD0-4C07-AECA-29B1CF1CFDA6}" presName="sibTrans" presStyleLbl="sibTrans2D1" presStyleIdx="0" presStyleCnt="3"/>
      <dgm:spPr/>
    </dgm:pt>
    <dgm:pt modelId="{750879F3-DC05-423B-91DE-AC57D3EE3B55}" type="pres">
      <dgm:prSet presAssocID="{025DF42A-3CD0-4C07-AECA-29B1CF1CFDA6}" presName="connectorText" presStyleLbl="sibTrans2D1" presStyleIdx="0" presStyleCnt="3"/>
      <dgm:spPr/>
    </dgm:pt>
    <dgm:pt modelId="{4752EFAC-901E-456E-95DD-09E0E29A7456}" type="pres">
      <dgm:prSet presAssocID="{425CF591-5687-4BCA-881B-1B0A9CFD9F55}" presName="node" presStyleLbl="node1" presStyleIdx="1" presStyleCnt="3">
        <dgm:presLayoutVars>
          <dgm:bulletEnabled val="1"/>
        </dgm:presLayoutVars>
      </dgm:prSet>
      <dgm:spPr/>
    </dgm:pt>
    <dgm:pt modelId="{81E50DEC-079D-4C87-AF35-68B3920463AB}" type="pres">
      <dgm:prSet presAssocID="{9E32A69E-54D3-4962-8F1D-6D12F80123F4}" presName="sibTrans" presStyleLbl="sibTrans2D1" presStyleIdx="1" presStyleCnt="3"/>
      <dgm:spPr/>
    </dgm:pt>
    <dgm:pt modelId="{0EFFCFED-0037-4079-92AD-8359EEE85D30}" type="pres">
      <dgm:prSet presAssocID="{9E32A69E-54D3-4962-8F1D-6D12F80123F4}" presName="connectorText" presStyleLbl="sibTrans2D1" presStyleIdx="1" presStyleCnt="3"/>
      <dgm:spPr/>
    </dgm:pt>
    <dgm:pt modelId="{455805B4-647D-45A7-BB50-AEC3AF077E3B}" type="pres">
      <dgm:prSet presAssocID="{9A3AF8F7-CC89-451B-B005-6AC69E8E562A}" presName="node" presStyleLbl="node1" presStyleIdx="2" presStyleCnt="3">
        <dgm:presLayoutVars>
          <dgm:bulletEnabled val="1"/>
        </dgm:presLayoutVars>
      </dgm:prSet>
      <dgm:spPr/>
    </dgm:pt>
    <dgm:pt modelId="{2C8D5AC3-4523-4EC5-B011-856802D0F5A4}" type="pres">
      <dgm:prSet presAssocID="{C45EA864-8ED9-496C-B0B6-D18654B2C4FB}" presName="sibTrans" presStyleLbl="sibTrans2D1" presStyleIdx="2" presStyleCnt="3"/>
      <dgm:spPr/>
    </dgm:pt>
    <dgm:pt modelId="{C5FCC0ED-BC6D-4121-994F-D92D7DBB65D8}" type="pres">
      <dgm:prSet presAssocID="{C45EA864-8ED9-496C-B0B6-D18654B2C4FB}" presName="connectorText" presStyleLbl="sibTrans2D1" presStyleIdx="2" presStyleCnt="3"/>
      <dgm:spPr/>
    </dgm:pt>
  </dgm:ptLst>
  <dgm:cxnLst>
    <dgm:cxn modelId="{E984D728-61B1-4C81-A36C-92DFBFD14F6B}" type="presOf" srcId="{425CF591-5687-4BCA-881B-1B0A9CFD9F55}" destId="{4752EFAC-901E-456E-95DD-09E0E29A7456}" srcOrd="0" destOrd="0" presId="urn:microsoft.com/office/officeart/2005/8/layout/cycle7"/>
    <dgm:cxn modelId="{2E4C7B2D-6539-4CF7-8978-B44B500CFF6D}" type="presOf" srcId="{9E32A69E-54D3-4962-8F1D-6D12F80123F4}" destId="{81E50DEC-079D-4C87-AF35-68B3920463AB}" srcOrd="0" destOrd="0" presId="urn:microsoft.com/office/officeart/2005/8/layout/cycle7"/>
    <dgm:cxn modelId="{A3823241-147D-483B-825A-7D99C6C8E14B}" type="presOf" srcId="{FA886EAB-450F-401B-A88F-14A31E6A4DB9}" destId="{50779E3F-001D-4922-B173-BC95812D48E4}" srcOrd="0" destOrd="0" presId="urn:microsoft.com/office/officeart/2005/8/layout/cycle7"/>
    <dgm:cxn modelId="{3F6F894B-2E29-4ADF-A467-999159A1477A}" type="presOf" srcId="{C45EA864-8ED9-496C-B0B6-D18654B2C4FB}" destId="{2C8D5AC3-4523-4EC5-B011-856802D0F5A4}" srcOrd="0" destOrd="0" presId="urn:microsoft.com/office/officeart/2005/8/layout/cycle7"/>
    <dgm:cxn modelId="{3ED4934B-B2D4-4FA0-9772-FB70AA91CD07}" srcId="{6344A7D6-540C-4E5C-AED7-4760BFA53470}" destId="{425CF591-5687-4BCA-881B-1B0A9CFD9F55}" srcOrd="1" destOrd="0" parTransId="{00EAFB68-482D-4619-B798-2AA5F2AAD18F}" sibTransId="{9E32A69E-54D3-4962-8F1D-6D12F80123F4}"/>
    <dgm:cxn modelId="{FE3D487C-F891-4D45-AA78-EA3FE98FCE9B}" srcId="{6344A7D6-540C-4E5C-AED7-4760BFA53470}" destId="{9A3AF8F7-CC89-451B-B005-6AC69E8E562A}" srcOrd="2" destOrd="0" parTransId="{AED820FB-910A-407C-BFA9-457C8C6A158C}" sibTransId="{C45EA864-8ED9-496C-B0B6-D18654B2C4FB}"/>
    <dgm:cxn modelId="{E2E12988-AA50-4B88-9C9A-C5D88E63B2D6}" type="presOf" srcId="{6344A7D6-540C-4E5C-AED7-4760BFA53470}" destId="{28F52163-45FA-4738-8D7D-D9BE6B8B7178}" srcOrd="0" destOrd="0" presId="urn:microsoft.com/office/officeart/2005/8/layout/cycle7"/>
    <dgm:cxn modelId="{2E43F492-AF54-4487-9371-354481C63B01}" type="presOf" srcId="{025DF42A-3CD0-4C07-AECA-29B1CF1CFDA6}" destId="{4494BEC7-1860-4BFD-8D15-AF30DDF0C2BC}" srcOrd="0" destOrd="0" presId="urn:microsoft.com/office/officeart/2005/8/layout/cycle7"/>
    <dgm:cxn modelId="{0CC1239B-882B-43D9-A03A-C46B59B1E619}" type="presOf" srcId="{C45EA864-8ED9-496C-B0B6-D18654B2C4FB}" destId="{C5FCC0ED-BC6D-4121-994F-D92D7DBB65D8}" srcOrd="1" destOrd="0" presId="urn:microsoft.com/office/officeart/2005/8/layout/cycle7"/>
    <dgm:cxn modelId="{49076F9E-87A9-4E60-B8BF-922832F2B33F}" type="presOf" srcId="{9A3AF8F7-CC89-451B-B005-6AC69E8E562A}" destId="{455805B4-647D-45A7-BB50-AEC3AF077E3B}" srcOrd="0" destOrd="0" presId="urn:microsoft.com/office/officeart/2005/8/layout/cycle7"/>
    <dgm:cxn modelId="{26EEA9CB-97C5-41B8-85A0-82A6491C3018}" srcId="{6344A7D6-540C-4E5C-AED7-4760BFA53470}" destId="{FA886EAB-450F-401B-A88F-14A31E6A4DB9}" srcOrd="0" destOrd="0" parTransId="{F6EDD8A3-2015-49E2-B31D-2DBBC85FEEA7}" sibTransId="{025DF42A-3CD0-4C07-AECA-29B1CF1CFDA6}"/>
    <dgm:cxn modelId="{92E4A8D4-B1B1-463E-B2C7-B9FC03EE4CF7}" type="presOf" srcId="{025DF42A-3CD0-4C07-AECA-29B1CF1CFDA6}" destId="{750879F3-DC05-423B-91DE-AC57D3EE3B55}" srcOrd="1" destOrd="0" presId="urn:microsoft.com/office/officeart/2005/8/layout/cycle7"/>
    <dgm:cxn modelId="{7B9F20FA-90B8-4EB4-B7A4-55F6FC84BF29}" type="presOf" srcId="{9E32A69E-54D3-4962-8F1D-6D12F80123F4}" destId="{0EFFCFED-0037-4079-92AD-8359EEE85D30}" srcOrd="1" destOrd="0" presId="urn:microsoft.com/office/officeart/2005/8/layout/cycle7"/>
    <dgm:cxn modelId="{8888475E-D9C4-48AA-A3EB-BB1C3B5EB30B}" type="presParOf" srcId="{28F52163-45FA-4738-8D7D-D9BE6B8B7178}" destId="{50779E3F-001D-4922-B173-BC95812D48E4}" srcOrd="0" destOrd="0" presId="urn:microsoft.com/office/officeart/2005/8/layout/cycle7"/>
    <dgm:cxn modelId="{8022D3A5-C690-4F02-A555-1658B0BA74FD}" type="presParOf" srcId="{28F52163-45FA-4738-8D7D-D9BE6B8B7178}" destId="{4494BEC7-1860-4BFD-8D15-AF30DDF0C2BC}" srcOrd="1" destOrd="0" presId="urn:microsoft.com/office/officeart/2005/8/layout/cycle7"/>
    <dgm:cxn modelId="{FA29E0CD-0E0E-4842-9F1E-FBCE0341E4A0}" type="presParOf" srcId="{4494BEC7-1860-4BFD-8D15-AF30DDF0C2BC}" destId="{750879F3-DC05-423B-91DE-AC57D3EE3B55}" srcOrd="0" destOrd="0" presId="urn:microsoft.com/office/officeart/2005/8/layout/cycle7"/>
    <dgm:cxn modelId="{A391978C-969C-4514-8507-1814B50897FD}" type="presParOf" srcId="{28F52163-45FA-4738-8D7D-D9BE6B8B7178}" destId="{4752EFAC-901E-456E-95DD-09E0E29A7456}" srcOrd="2" destOrd="0" presId="urn:microsoft.com/office/officeart/2005/8/layout/cycle7"/>
    <dgm:cxn modelId="{E75D9F4E-59E2-4034-8188-A8EF08817FDE}" type="presParOf" srcId="{28F52163-45FA-4738-8D7D-D9BE6B8B7178}" destId="{81E50DEC-079D-4C87-AF35-68B3920463AB}" srcOrd="3" destOrd="0" presId="urn:microsoft.com/office/officeart/2005/8/layout/cycle7"/>
    <dgm:cxn modelId="{015936AF-54A2-48CF-A131-62DEAAA54634}" type="presParOf" srcId="{81E50DEC-079D-4C87-AF35-68B3920463AB}" destId="{0EFFCFED-0037-4079-92AD-8359EEE85D30}" srcOrd="0" destOrd="0" presId="urn:microsoft.com/office/officeart/2005/8/layout/cycle7"/>
    <dgm:cxn modelId="{E73DBD4D-AEC0-4D72-A0BB-24FCD1625AA0}" type="presParOf" srcId="{28F52163-45FA-4738-8D7D-D9BE6B8B7178}" destId="{455805B4-647D-45A7-BB50-AEC3AF077E3B}" srcOrd="4" destOrd="0" presId="urn:microsoft.com/office/officeart/2005/8/layout/cycle7"/>
    <dgm:cxn modelId="{83D3FB83-52F9-470E-9519-6ED44A2F9A66}" type="presParOf" srcId="{28F52163-45FA-4738-8D7D-D9BE6B8B7178}" destId="{2C8D5AC3-4523-4EC5-B011-856802D0F5A4}" srcOrd="5" destOrd="0" presId="urn:microsoft.com/office/officeart/2005/8/layout/cycle7"/>
    <dgm:cxn modelId="{EA729F0D-C479-48E2-BDE2-7DD41E820E63}" type="presParOf" srcId="{2C8D5AC3-4523-4EC5-B011-856802D0F5A4}" destId="{C5FCC0ED-BC6D-4121-994F-D92D7DBB65D8}"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79E3F-001D-4922-B173-BC95812D48E4}">
      <dsp:nvSpPr>
        <dsp:cNvPr id="0" name=""/>
        <dsp:cNvSpPr/>
      </dsp:nvSpPr>
      <dsp:spPr>
        <a:xfrm>
          <a:off x="1497399" y="274499"/>
          <a:ext cx="1811899" cy="905949"/>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Applications</a:t>
          </a:r>
        </a:p>
      </dsp:txBody>
      <dsp:txXfrm>
        <a:off x="1523933" y="301033"/>
        <a:ext cx="1758831" cy="852881"/>
      </dsp:txXfrm>
    </dsp:sp>
    <dsp:sp modelId="{4494BEC7-1860-4BFD-8D15-AF30DDF0C2BC}">
      <dsp:nvSpPr>
        <dsp:cNvPr id="0" name=""/>
        <dsp:cNvSpPr/>
      </dsp:nvSpPr>
      <dsp:spPr>
        <a:xfrm rot="3600000">
          <a:off x="2679017" y="1865347"/>
          <a:ext cx="945633" cy="317082"/>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774142" y="1928763"/>
        <a:ext cx="755383" cy="190250"/>
      </dsp:txXfrm>
    </dsp:sp>
    <dsp:sp modelId="{4752EFAC-901E-456E-95DD-09E0E29A7456}">
      <dsp:nvSpPr>
        <dsp:cNvPr id="0" name=""/>
        <dsp:cNvSpPr/>
      </dsp:nvSpPr>
      <dsp:spPr>
        <a:xfrm>
          <a:off x="2994369" y="2867328"/>
          <a:ext cx="1811899" cy="905949"/>
        </a:xfrm>
        <a:prstGeom prst="roundRect">
          <a:avLst>
            <a:gd name="adj" fmla="val 10000"/>
          </a:avLst>
        </a:prstGeom>
        <a:solidFill>
          <a:schemeClr val="accent2">
            <a:hueOff val="3761063"/>
            <a:satOff val="-1428"/>
            <a:lumOff val="-19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Software</a:t>
          </a:r>
        </a:p>
      </dsp:txBody>
      <dsp:txXfrm>
        <a:off x="3020903" y="2893862"/>
        <a:ext cx="1758831" cy="852881"/>
      </dsp:txXfrm>
    </dsp:sp>
    <dsp:sp modelId="{81E50DEC-079D-4C87-AF35-68B3920463AB}">
      <dsp:nvSpPr>
        <dsp:cNvPr id="0" name=""/>
        <dsp:cNvSpPr/>
      </dsp:nvSpPr>
      <dsp:spPr>
        <a:xfrm rot="10800000">
          <a:off x="1930532" y="3161762"/>
          <a:ext cx="945633" cy="317082"/>
        </a:xfrm>
        <a:prstGeom prst="leftRightArrow">
          <a:avLst>
            <a:gd name="adj1" fmla="val 60000"/>
            <a:gd name="adj2" fmla="val 50000"/>
          </a:avLst>
        </a:prstGeom>
        <a:solidFill>
          <a:schemeClr val="accent2">
            <a:hueOff val="3761063"/>
            <a:satOff val="-1428"/>
            <a:lumOff val="-19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2025657" y="3225178"/>
        <a:ext cx="755383" cy="190250"/>
      </dsp:txXfrm>
    </dsp:sp>
    <dsp:sp modelId="{455805B4-647D-45A7-BB50-AEC3AF077E3B}">
      <dsp:nvSpPr>
        <dsp:cNvPr id="0" name=""/>
        <dsp:cNvSpPr/>
      </dsp:nvSpPr>
      <dsp:spPr>
        <a:xfrm>
          <a:off x="428" y="2867328"/>
          <a:ext cx="1811899" cy="905949"/>
        </a:xfrm>
        <a:prstGeom prst="roundRect">
          <a:avLst>
            <a:gd name="adj" fmla="val 10000"/>
          </a:avLst>
        </a:prstGeom>
        <a:solidFill>
          <a:schemeClr val="accent2">
            <a:hueOff val="7522126"/>
            <a:satOff val="-2857"/>
            <a:lumOff val="-39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Hardware</a:t>
          </a:r>
        </a:p>
      </dsp:txBody>
      <dsp:txXfrm>
        <a:off x="26962" y="2893862"/>
        <a:ext cx="1758831" cy="852881"/>
      </dsp:txXfrm>
    </dsp:sp>
    <dsp:sp modelId="{2C8D5AC3-4523-4EC5-B011-856802D0F5A4}">
      <dsp:nvSpPr>
        <dsp:cNvPr id="0" name=""/>
        <dsp:cNvSpPr/>
      </dsp:nvSpPr>
      <dsp:spPr>
        <a:xfrm rot="18000000">
          <a:off x="1182046" y="1865347"/>
          <a:ext cx="945633" cy="317082"/>
        </a:xfrm>
        <a:prstGeom prst="leftRightArrow">
          <a:avLst>
            <a:gd name="adj1" fmla="val 60000"/>
            <a:gd name="adj2" fmla="val 50000"/>
          </a:avLst>
        </a:prstGeom>
        <a:solidFill>
          <a:schemeClr val="accent2">
            <a:hueOff val="7522126"/>
            <a:satOff val="-2857"/>
            <a:lumOff val="-3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277171" y="1928763"/>
        <a:ext cx="755383" cy="190250"/>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4/24/2019</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4/24/2019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Midwest – agricultural crop rotation</a:t>
            </a:r>
          </a:p>
          <a:p>
            <a:r>
              <a:rPr lang="en-US" dirty="0"/>
              <a:t>Changes in deciduous forests in Appalachia </a:t>
            </a:r>
            <a:br>
              <a:rPr lang="en-US" dirty="0"/>
            </a:br>
            <a:r>
              <a:rPr lang="en-US" dirty="0"/>
              <a:t>whereas relatively no change in northwest evergreen forests.</a:t>
            </a:r>
          </a:p>
        </p:txBody>
      </p:sp>
      <p:sp>
        <p:nvSpPr>
          <p:cNvPr id="4" name="Slide Number Placeholder 3"/>
          <p:cNvSpPr>
            <a:spLocks noGrp="1"/>
          </p:cNvSpPr>
          <p:nvPr>
            <p:ph type="sldNum" sz="quarter" idx="5"/>
          </p:nvPr>
        </p:nvSpPr>
        <p:spPr/>
        <p:txBody>
          <a:bodyPr/>
          <a:lstStyle/>
          <a:p>
            <a:fld id="{DBFF095A-F86B-4B29-8A9F-DF3D3D1F3E2A}" type="slidenum">
              <a:rPr lang="en-US" smtClean="0"/>
              <a:pPr/>
              <a:t>19</a:t>
            </a:fld>
            <a:endParaRPr lang="en-US" dirty="0"/>
          </a:p>
        </p:txBody>
      </p:sp>
    </p:spTree>
    <p:extLst>
      <p:ext uri="{BB962C8B-B14F-4D97-AF65-F5344CB8AC3E}">
        <p14:creationId xmlns:p14="http://schemas.microsoft.com/office/powerpoint/2010/main" val="3876162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Unsupervised classification of all of historical MODIS Hotspots observations to analyze global fire regimes across the globe. For example 1) Northern high latitude regions exhibit similar fire regimes in terms of their seasonality, intensity and frequency. 2) Crop residue burning in agricultural regions of US-Midwest show similarity to agricultural regions in Punjab region of India. These global understanding would enable better fire management, and sharing of best practices.</a:t>
            </a:r>
          </a:p>
        </p:txBody>
      </p:sp>
      <p:sp>
        <p:nvSpPr>
          <p:cNvPr id="4" name="Slide Number Placeholder 3"/>
          <p:cNvSpPr>
            <a:spLocks noGrp="1"/>
          </p:cNvSpPr>
          <p:nvPr>
            <p:ph type="sldNum" sz="quarter" idx="5"/>
          </p:nvPr>
        </p:nvSpPr>
        <p:spPr/>
        <p:txBody>
          <a:bodyPr/>
          <a:lstStyle/>
          <a:p>
            <a:fld id="{DBFF095A-F86B-4B29-8A9F-DF3D3D1F3E2A}" type="slidenum">
              <a:rPr lang="en-US" smtClean="0"/>
              <a:pPr/>
              <a:t>20</a:t>
            </a:fld>
            <a:endParaRPr lang="en-US" dirty="0"/>
          </a:p>
        </p:txBody>
      </p:sp>
    </p:spTree>
    <p:extLst>
      <p:ext uri="{BB962C8B-B14F-4D97-AF65-F5344CB8AC3E}">
        <p14:creationId xmlns:p14="http://schemas.microsoft.com/office/powerpoint/2010/main" val="4076524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 neural network based classification of high spectral and spatial resolution remote sensing data from variety of sensor platforms.</a:t>
            </a:r>
          </a:p>
        </p:txBody>
      </p:sp>
      <p:sp>
        <p:nvSpPr>
          <p:cNvPr id="4" name="Slide Number Placeholder 3"/>
          <p:cNvSpPr>
            <a:spLocks noGrp="1"/>
          </p:cNvSpPr>
          <p:nvPr>
            <p:ph type="sldNum" sz="quarter" idx="5"/>
          </p:nvPr>
        </p:nvSpPr>
        <p:spPr/>
        <p:txBody>
          <a:bodyPr/>
          <a:lstStyle/>
          <a:p>
            <a:fld id="{DBFF095A-F86B-4B29-8A9F-DF3D3D1F3E2A}" type="slidenum">
              <a:rPr lang="en-US" smtClean="0"/>
              <a:pPr/>
              <a:t>21</a:t>
            </a:fld>
            <a:endParaRPr lang="en-US" dirty="0"/>
          </a:p>
        </p:txBody>
      </p:sp>
    </p:spTree>
    <p:extLst>
      <p:ext uri="{BB962C8B-B14F-4D97-AF65-F5344CB8AC3E}">
        <p14:creationId xmlns:p14="http://schemas.microsoft.com/office/powerpoint/2010/main" val="2194552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3365967" y="5904057"/>
            <a:ext cx="3506040" cy="3463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4538" tIns="0" rIns="14538" bIns="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9pPr>
          </a:lstStyle>
          <a:p>
            <a:pPr algn="r">
              <a:lnSpc>
                <a:spcPct val="100000"/>
              </a:lnSpc>
            </a:pPr>
            <a:fld id="{643805EF-A2A7-414F-929B-C348BB2FB59D}" type="slidenum">
              <a:rPr lang="en-US" sz="800" i="1"/>
              <a:pPr algn="r">
                <a:lnSpc>
                  <a:spcPct val="100000"/>
                </a:lnSpc>
              </a:pPr>
              <a:t>23</a:t>
            </a:fld>
            <a:endParaRPr lang="en-US" sz="800" i="1"/>
          </a:p>
        </p:txBody>
      </p:sp>
      <p:sp>
        <p:nvSpPr>
          <p:cNvPr id="58372" name="Text Box 4"/>
          <p:cNvSpPr txBox="1">
            <a:spLocks noChangeArrowheads="1"/>
          </p:cNvSpPr>
          <p:nvPr/>
        </p:nvSpPr>
        <p:spPr bwMode="auto">
          <a:xfrm>
            <a:off x="3364566" y="5904058"/>
            <a:ext cx="3507441" cy="3478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4538" tIns="0" rIns="14538" bIns="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msgothic" charset="0"/>
                <a:cs typeface="msgothic" charset="0"/>
              </a:defRPr>
            </a:lvl9pPr>
          </a:lstStyle>
          <a:p>
            <a:pPr algn="r">
              <a:lnSpc>
                <a:spcPct val="100000"/>
              </a:lnSpc>
            </a:pPr>
            <a:fld id="{9AF3AD66-C6D6-4734-B594-7CA21D329F68}" type="slidenum">
              <a:rPr lang="en-US" sz="800" i="1"/>
              <a:pPr algn="r">
                <a:lnSpc>
                  <a:spcPct val="100000"/>
                </a:lnSpc>
              </a:pPr>
              <a:t>23</a:t>
            </a:fld>
            <a:endParaRPr lang="en-US" sz="800" i="1"/>
          </a:p>
        </p:txBody>
      </p:sp>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6291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28</a:t>
            </a:fld>
            <a:endParaRPr lang="en-US" dirty="0"/>
          </a:p>
        </p:txBody>
      </p:sp>
    </p:spTree>
    <p:extLst>
      <p:ext uri="{BB962C8B-B14F-4D97-AF65-F5344CB8AC3E}">
        <p14:creationId xmlns:p14="http://schemas.microsoft.com/office/powerpoint/2010/main" val="2308545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a:stretch>
            <a:fillRect/>
          </a:stretch>
        </p:blipFill>
        <p:spPr>
          <a:xfrm>
            <a:off x="413129" y="456244"/>
            <a:ext cx="1088136" cy="261860"/>
          </a:xfrm>
          <a:prstGeom prst="rect">
            <a:avLst/>
          </a:prstGeom>
        </p:spPr>
      </p:pic>
    </p:spTree>
    <p:extLst>
      <p:ext uri="{BB962C8B-B14F-4D97-AF65-F5344CB8AC3E}">
        <p14:creationId xmlns:p14="http://schemas.microsoft.com/office/powerpoint/2010/main" val="3793082440"/>
      </p:ext>
    </p:extLst>
  </p:cSld>
  <p:clrMapOvr>
    <a:masterClrMapping/>
  </p:clrMapOvr>
  <p:extLst mod="1">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userDrawn="1"/>
        </p:nvPicPr>
        <p:blipFill>
          <a:blip r:embed="rId2"/>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1374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0288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1946560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5911" y="236982"/>
            <a:ext cx="11515053" cy="507831"/>
          </a:xfrm>
        </p:spPr>
        <p:txBody>
          <a:bodyPr/>
          <a:lstStyle>
            <a:lvl1pPr>
              <a:defRPr sz="3000"/>
            </a:lvl1pPr>
          </a:lstStyle>
          <a:p>
            <a:r>
              <a:rPr lang="en-US" dirty="0"/>
              <a:t>Click to edit Master title style</a:t>
            </a:r>
          </a:p>
        </p:txBody>
      </p:sp>
      <p:sp>
        <p:nvSpPr>
          <p:cNvPr id="3" name="Content Placeholder 2"/>
          <p:cNvSpPr>
            <a:spLocks noGrp="1"/>
          </p:cNvSpPr>
          <p:nvPr>
            <p:ph idx="1"/>
          </p:nvPr>
        </p:nvSpPr>
        <p:spPr>
          <a:xfrm>
            <a:off x="268224" y="1508760"/>
            <a:ext cx="11523520" cy="419541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60B12CB6-051B-4844-9C42-FE77B37C1731}"/>
              </a:ext>
            </a:extLst>
          </p:cNvPr>
          <p:cNvSpPr/>
          <p:nvPr userDrawn="1"/>
        </p:nvSpPr>
        <p:spPr>
          <a:xfrm>
            <a:off x="387831" y="6491205"/>
            <a:ext cx="1820276" cy="304800"/>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3079367159"/>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cSld name="Picture with Caption and Footer">
    <p:spTree>
      <p:nvGrpSpPr>
        <p:cNvPr id="1" name=""/>
        <p:cNvGrpSpPr/>
        <p:nvPr/>
      </p:nvGrpSpPr>
      <p:grpSpPr>
        <a:xfrm>
          <a:off x="0" y="0"/>
          <a:ext cx="0" cy="0"/>
          <a:chOff x="0" y="0"/>
          <a:chExt cx="0" cy="0"/>
        </a:xfrm>
      </p:grpSpPr>
      <p:sp>
        <p:nvSpPr>
          <p:cNvPr id="2" name="Title 1"/>
          <p:cNvSpPr>
            <a:spLocks noGrp="1"/>
          </p:cNvSpPr>
          <p:nvPr>
            <p:ph type="title"/>
          </p:nvPr>
        </p:nvSpPr>
        <p:spPr>
          <a:xfrm>
            <a:off x="609600" y="4797028"/>
            <a:ext cx="10972800" cy="369332"/>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609600" y="685800"/>
            <a:ext cx="109728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5212080"/>
            <a:ext cx="109728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4/24/2019</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506114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with Foot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8034"/>
            <a:ext cx="10972800" cy="535531"/>
          </a:xfrm>
        </p:spPr>
        <p:txBody>
          <a:bodyPr anchor="ctr"/>
          <a:lstStyle/>
          <a:p>
            <a:r>
              <a:rPr lang="en-US" dirty="0"/>
              <a:t>Click to edit Master title style</a:t>
            </a:r>
          </a:p>
        </p:txBody>
      </p:sp>
      <p:sp>
        <p:nvSpPr>
          <p:cNvPr id="3" name="Content Placeholder 2"/>
          <p:cNvSpPr>
            <a:spLocks noGrp="1"/>
          </p:cNvSpPr>
          <p:nvPr>
            <p:ph sz="half" idx="1"/>
          </p:nvPr>
        </p:nvSpPr>
        <p:spPr>
          <a:xfrm>
            <a:off x="609600" y="1645920"/>
            <a:ext cx="5181600" cy="4114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0800" y="1645920"/>
            <a:ext cx="5181600" cy="4114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FE9975-C960-C441-A95D-E879884DDE4A}" type="datetimeFigureOut">
              <a:rPr lang="en-US" smtClean="0"/>
              <a:t>4/24/2019</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970201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534150" y="-534659"/>
            <a:ext cx="3519399" cy="4588036"/>
          </a:xfrm>
          <a:prstGeom prst="rect">
            <a:avLst/>
          </a:prstGeom>
        </p:spPr>
      </p:pic>
      <p:sp>
        <p:nvSpPr>
          <p:cNvPr id="7" name="Freeform 13"/>
          <p:cNvSpPr>
            <a:spLocks/>
          </p:cNvSpPr>
          <p:nvPr userDrawn="1"/>
        </p:nvSpPr>
        <p:spPr bwMode="auto">
          <a:xfrm>
            <a:off x="7169685" y="0"/>
            <a:ext cx="1648884"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268223" y="237744"/>
            <a:ext cx="5788628" cy="535531"/>
          </a:xfrm>
        </p:spPr>
        <p:txBody>
          <a:bodyPr/>
          <a:lstStyle/>
          <a:p>
            <a:r>
              <a:rPr lang="en-US"/>
              <a:t>Click to edit Master title style</a:t>
            </a:r>
            <a:endParaRPr lang="en-US" dirty="0"/>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a:ext>
            </a:extLst>
          </a:blip>
          <a:srcRect l="53628" r="14333" b="9696"/>
          <a:stretch/>
        </p:blipFill>
        <p:spPr>
          <a:xfrm>
            <a:off x="8286045" y="66"/>
            <a:ext cx="3905955" cy="6192917"/>
          </a:xfrm>
          <a:prstGeom prst="rect">
            <a:avLst/>
          </a:prstGeom>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31400" y="6338371"/>
            <a:ext cx="1773200" cy="316766"/>
          </a:xfrm>
          <a:prstGeom prst="rect">
            <a:avLst/>
          </a:prstGeom>
        </p:spPr>
      </p:pic>
      <p:sp>
        <p:nvSpPr>
          <p:cNvPr id="9" name="Rectangle 8">
            <a:extLst>
              <a:ext uri="{FF2B5EF4-FFF2-40B4-BE49-F238E27FC236}">
                <a16:creationId xmlns:a16="http://schemas.microsoft.com/office/drawing/2014/main" id="{7D1B72E1-F776-4740-BF80-B9963618B45A}"/>
              </a:ext>
            </a:extLst>
          </p:cNvPr>
          <p:cNvSpPr/>
          <p:nvPr userDrawn="1"/>
        </p:nvSpPr>
        <p:spPr>
          <a:xfrm>
            <a:off x="387831" y="6491205"/>
            <a:ext cx="1820276" cy="304800"/>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823818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08993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7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9049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22"/>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err="1">
                <a:solidFill>
                  <a:srgbClr val="BFBFBF"/>
                </a:solidFill>
                <a:latin typeface="+mn-lt"/>
                <a:cs typeface="Arial" pitchFamily="34" charset="0"/>
              </a:rPr>
              <a:t>EarthInsights</a:t>
            </a:r>
            <a:endParaRPr lang="en-US" sz="1000" dirty="0">
              <a:solidFill>
                <a:srgbClr val="BFBFBF"/>
              </a:solidFill>
              <a:latin typeface="+mn-lt"/>
              <a:cs typeface="Arial" pitchFamily="34" charset="0"/>
            </a:endParaRP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663" r:id="rId4"/>
    <p:sldLayoutId id="2147483758" r:id="rId5"/>
    <p:sldLayoutId id="2147483736" r:id="rId6"/>
    <p:sldLayoutId id="2147483759" r:id="rId7"/>
    <p:sldLayoutId id="2147483685" r:id="rId8"/>
    <p:sldLayoutId id="2147483757" r:id="rId9"/>
    <p:sldLayoutId id="2147483667" r:id="rId10"/>
    <p:sldLayoutId id="2147483725" r:id="rId11"/>
    <p:sldLayoutId id="2147483756" r:id="rId12"/>
    <p:sldLayoutId id="2147483678" r:id="rId13"/>
    <p:sldLayoutId id="2147483760" r:id="rId14"/>
    <p:sldLayoutId id="2147483761" r:id="rId15"/>
    <p:sldLayoutId id="2147483762" r:id="rId16"/>
    <p:sldLayoutId id="2147483763" r:id="rId17"/>
    <p:sldLayoutId id="2147483764" r:id="rId18"/>
    <p:sldLayoutId id="2147483765" r:id="rId19"/>
    <p:sldLayoutId id="2147483766" r:id="rId20"/>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youtube.com/channel/UC_rhpi0lBeD1U-6nD2zvlBA"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github.com/E3SM-Project" TargetMode="External"/><Relationship Id="rId5" Type="http://schemas.openxmlformats.org/officeDocument/2006/relationships/hyperlink" Target="http://www.e3sm.org/" TargetMode="Externa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805" y="1189357"/>
            <a:ext cx="9313211" cy="1421928"/>
          </a:xfrm>
        </p:spPr>
        <p:txBody>
          <a:bodyPr/>
          <a:lstStyle/>
          <a:p>
            <a:r>
              <a:rPr lang="en-US" dirty="0" err="1"/>
              <a:t>EarthInsights</a:t>
            </a:r>
            <a:r>
              <a:rPr lang="en-US" dirty="0"/>
              <a:t>: Parallel Clustering of Large </a:t>
            </a:r>
            <a:br>
              <a:rPr lang="en-US" dirty="0"/>
            </a:br>
            <a:r>
              <a:rPr lang="en-US" dirty="0"/>
              <a:t>Earth Science Datasets on the Summit Supercomputer </a:t>
            </a:r>
          </a:p>
        </p:txBody>
      </p:sp>
      <p:sp>
        <p:nvSpPr>
          <p:cNvPr id="3" name="Subtitle 2"/>
          <p:cNvSpPr>
            <a:spLocks noGrp="1"/>
          </p:cNvSpPr>
          <p:nvPr>
            <p:ph type="subTitle" idx="1"/>
          </p:nvPr>
        </p:nvSpPr>
        <p:spPr>
          <a:xfrm>
            <a:off x="457805" y="2778035"/>
            <a:ext cx="8146264" cy="2653212"/>
          </a:xfrm>
        </p:spPr>
        <p:txBody>
          <a:bodyPr/>
          <a:lstStyle/>
          <a:p>
            <a:r>
              <a:rPr lang="en-US" b="1" dirty="0"/>
              <a:t>Sarat Sreepathi</a:t>
            </a:r>
            <a:r>
              <a:rPr lang="en-US" baseline="30000" dirty="0"/>
              <a:t>1</a:t>
            </a:r>
            <a:r>
              <a:rPr lang="en-US" dirty="0"/>
              <a:t>, Jitendra Kumar</a:t>
            </a:r>
            <a:r>
              <a:rPr lang="en-US" baseline="30000" dirty="0"/>
              <a:t>1</a:t>
            </a:r>
            <a:r>
              <a:rPr lang="en-US" dirty="0"/>
              <a:t>, Forrest M. Hoffman</a:t>
            </a:r>
            <a:r>
              <a:rPr lang="en-US" baseline="30000" dirty="0"/>
              <a:t>1</a:t>
            </a:r>
            <a:r>
              <a:rPr lang="en-US" dirty="0"/>
              <a:t>,</a:t>
            </a:r>
            <a:br>
              <a:rPr lang="en-US" dirty="0"/>
            </a:br>
            <a:r>
              <a:rPr lang="en-US" dirty="0"/>
              <a:t>Richard T. Mills</a:t>
            </a:r>
            <a:r>
              <a:rPr lang="en-US" baseline="30000" dirty="0"/>
              <a:t>2</a:t>
            </a:r>
            <a:r>
              <a:rPr lang="en-US" dirty="0"/>
              <a:t>, Vamsi Sripathi</a:t>
            </a:r>
            <a:r>
              <a:rPr lang="en-US" baseline="30000" dirty="0"/>
              <a:t>3</a:t>
            </a:r>
            <a:r>
              <a:rPr lang="en-US" dirty="0"/>
              <a:t>, William W. Hargrove</a:t>
            </a:r>
            <a:r>
              <a:rPr lang="en-US" baseline="30000" dirty="0"/>
              <a:t>4</a:t>
            </a:r>
          </a:p>
          <a:p>
            <a:br>
              <a:rPr lang="en-US" dirty="0"/>
            </a:br>
            <a:r>
              <a:rPr lang="en-US" baseline="30000" dirty="0"/>
              <a:t>1</a:t>
            </a:r>
            <a:r>
              <a:rPr lang="en-US" dirty="0"/>
              <a:t>Oak Ridge National Laboratory</a:t>
            </a:r>
            <a:br>
              <a:rPr lang="en-US" dirty="0"/>
            </a:br>
            <a:r>
              <a:rPr lang="en-US" baseline="30000" dirty="0"/>
              <a:t>2</a:t>
            </a:r>
            <a:r>
              <a:rPr lang="en-US" dirty="0"/>
              <a:t>Argonne National Laboratory</a:t>
            </a:r>
            <a:br>
              <a:rPr lang="en-US" dirty="0"/>
            </a:br>
            <a:r>
              <a:rPr lang="en-US" baseline="30000" dirty="0"/>
              <a:t>3</a:t>
            </a:r>
            <a:r>
              <a:rPr lang="en-US" dirty="0"/>
              <a:t>Intel Corporation </a:t>
            </a:r>
            <a:br>
              <a:rPr lang="en-US" dirty="0"/>
            </a:br>
            <a:r>
              <a:rPr lang="en-US" baseline="30000" dirty="0"/>
              <a:t>4</a:t>
            </a:r>
            <a:r>
              <a:rPr lang="en-US" dirty="0"/>
              <a:t>USDA Forest Service</a:t>
            </a:r>
          </a:p>
        </p:txBody>
      </p:sp>
      <p:sp>
        <p:nvSpPr>
          <p:cNvPr id="5" name="Subtitle 2">
            <a:extLst>
              <a:ext uri="{FF2B5EF4-FFF2-40B4-BE49-F238E27FC236}">
                <a16:creationId xmlns:a16="http://schemas.microsoft.com/office/drawing/2014/main" id="{04A73893-8838-4404-ADAD-5B594BAC0936}"/>
              </a:ext>
            </a:extLst>
          </p:cNvPr>
          <p:cNvSpPr txBox="1">
            <a:spLocks/>
          </p:cNvSpPr>
          <p:nvPr/>
        </p:nvSpPr>
        <p:spPr bwMode="auto">
          <a:xfrm>
            <a:off x="6096000" y="5823751"/>
            <a:ext cx="5649157" cy="10196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1"/>
              </a:buClr>
              <a:buSzPct val="90000"/>
              <a:buFont typeface="Century Gothic" panose="020B0502020202020204" pitchFamily="34" charset="0"/>
              <a:buNone/>
              <a:defRPr sz="2000" kern="1200" baseline="0">
                <a:solidFill>
                  <a:schemeClr val="bg1"/>
                </a:solidFill>
                <a:latin typeface="Century Gothic" panose="020B0502020202020204" pitchFamily="34" charset="0"/>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1"/>
              </a:buClr>
              <a:buSzPct val="90000"/>
              <a:buFont typeface="Century Gothic" panose="020B0502020202020204" pitchFamily="34" charset="0"/>
              <a:buNone/>
              <a:defRPr sz="2400" kern="1200">
                <a:solidFill>
                  <a:schemeClr val="tx1">
                    <a:tint val="75000"/>
                  </a:schemeClr>
                </a:solidFill>
                <a:latin typeface="Century Gothic" panose="020B0502020202020204" pitchFamily="34" charset="0"/>
                <a:ea typeface="+mn-ea"/>
                <a:cs typeface="+mn-cs"/>
              </a:defRPr>
            </a:lvl2pPr>
            <a:lvl3pPr marL="914400" indent="0" algn="ctr" rtl="0" eaLnBrk="1" fontAlgn="base" hangingPunct="1">
              <a:lnSpc>
                <a:spcPct val="90000"/>
              </a:lnSpc>
              <a:spcBef>
                <a:spcPts val="800"/>
              </a:spcBef>
              <a:spcAft>
                <a:spcPct val="0"/>
              </a:spcAft>
              <a:buClr>
                <a:schemeClr val="tx1"/>
              </a:buClr>
              <a:buSzPct val="90000"/>
              <a:buFont typeface="Century Gothic" panose="020B0502020202020204" pitchFamily="34" charset="0"/>
              <a:buNone/>
              <a:defRPr sz="2000" kern="1200">
                <a:solidFill>
                  <a:schemeClr val="tx1">
                    <a:tint val="75000"/>
                  </a:schemeClr>
                </a:solidFill>
                <a:latin typeface="Century Gothic" panose="020B0502020202020204" pitchFamily="34" charset="0"/>
                <a:ea typeface="+mn-ea"/>
                <a:cs typeface="+mn-cs"/>
              </a:defRPr>
            </a:lvl3pPr>
            <a:lvl4pPr marL="1371600" indent="0" algn="ctr" rtl="0" eaLnBrk="1" fontAlgn="base" hangingPunct="1">
              <a:lnSpc>
                <a:spcPct val="90000"/>
              </a:lnSpc>
              <a:spcBef>
                <a:spcPts val="800"/>
              </a:spcBef>
              <a:spcAft>
                <a:spcPct val="0"/>
              </a:spcAft>
              <a:buClr>
                <a:schemeClr val="tx1"/>
              </a:buClr>
              <a:buFont typeface="Arial" charset="0"/>
              <a:buNone/>
              <a:defRPr sz="1800" kern="1200">
                <a:solidFill>
                  <a:schemeClr val="tx1">
                    <a:tint val="75000"/>
                  </a:schemeClr>
                </a:solidFill>
                <a:latin typeface="Century Gothic" panose="020B0502020202020204" pitchFamily="34" charset="0"/>
                <a:ea typeface="+mn-ea"/>
                <a:cs typeface="+mn-cs"/>
              </a:defRPr>
            </a:lvl4pPr>
            <a:lvl5pPr marL="1828800" indent="0" algn="ctr" rtl="0" eaLnBrk="1" fontAlgn="base" hangingPunct="1">
              <a:lnSpc>
                <a:spcPct val="90000"/>
              </a:lnSpc>
              <a:spcBef>
                <a:spcPts val="600"/>
              </a:spcBef>
              <a:spcAft>
                <a:spcPct val="0"/>
              </a:spcAft>
              <a:buClr>
                <a:schemeClr val="tx1"/>
              </a:buClr>
              <a:buFont typeface="Arial" charset="0"/>
              <a:buNone/>
              <a:defRPr sz="1800" kern="1200">
                <a:solidFill>
                  <a:schemeClr val="tx1">
                    <a:tint val="75000"/>
                  </a:schemeClr>
                </a:solidFill>
                <a:latin typeface="Century Gothic" panose="020B0502020202020204"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400" dirty="0">
                <a:solidFill>
                  <a:schemeClr val="tx1"/>
                </a:solidFill>
              </a:rPr>
              <a:t>1</a:t>
            </a:r>
            <a:r>
              <a:rPr lang="en-US" sz="1400" baseline="30000" dirty="0">
                <a:solidFill>
                  <a:schemeClr val="tx1"/>
                </a:solidFill>
              </a:rPr>
              <a:t>st</a:t>
            </a:r>
            <a:r>
              <a:rPr lang="en-US" sz="1400" dirty="0">
                <a:solidFill>
                  <a:schemeClr val="tx1"/>
                </a:solidFill>
              </a:rPr>
              <a:t> Workshop on Leveraging Artificial Intelligence (AI) in the Exploitation of Satellite Earth Observations &amp; Numerical Weather Prediction(NWP)</a:t>
            </a:r>
            <a:br>
              <a:rPr lang="en-US" sz="1400" dirty="0">
                <a:solidFill>
                  <a:schemeClr val="tx1"/>
                </a:solidFill>
              </a:rPr>
            </a:br>
            <a:r>
              <a:rPr lang="en-US" sz="1400" dirty="0">
                <a:solidFill>
                  <a:schemeClr val="tx1"/>
                </a:solidFill>
              </a:rPr>
              <a:t>NOAA, College Station, MD</a:t>
            </a:r>
            <a:br>
              <a:rPr lang="en-US" sz="1400" dirty="0">
                <a:solidFill>
                  <a:schemeClr val="tx1"/>
                </a:solidFill>
              </a:rPr>
            </a:br>
            <a:r>
              <a:rPr lang="en-US" sz="1400" dirty="0">
                <a:solidFill>
                  <a:schemeClr val="tx1"/>
                </a:solidFill>
              </a:rPr>
              <a:t>April 23-25, 2019</a:t>
            </a:r>
          </a:p>
        </p:txBody>
      </p:sp>
    </p:spTree>
    <p:extLst>
      <p:ext uri="{BB962C8B-B14F-4D97-AF65-F5344CB8AC3E}">
        <p14:creationId xmlns:p14="http://schemas.microsoft.com/office/powerpoint/2010/main" val="3442499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74E65-3FFF-40F3-AC88-992617D836BB}"/>
              </a:ext>
            </a:extLst>
          </p:cNvPr>
          <p:cNvSpPr>
            <a:spLocks noGrp="1"/>
          </p:cNvSpPr>
          <p:nvPr>
            <p:ph type="title"/>
          </p:nvPr>
        </p:nvSpPr>
        <p:spPr/>
        <p:txBody>
          <a:bodyPr/>
          <a:lstStyle/>
          <a:p>
            <a:r>
              <a:rPr lang="en-US" dirty="0"/>
              <a:t>Summit Architecture</a:t>
            </a:r>
          </a:p>
        </p:txBody>
      </p:sp>
      <p:sp>
        <p:nvSpPr>
          <p:cNvPr id="5" name="Content Placeholder 4">
            <a:extLst>
              <a:ext uri="{FF2B5EF4-FFF2-40B4-BE49-F238E27FC236}">
                <a16:creationId xmlns:a16="http://schemas.microsoft.com/office/drawing/2014/main" id="{304B7354-68A9-4182-9003-7C8426AAE24D}"/>
              </a:ext>
            </a:extLst>
          </p:cNvPr>
          <p:cNvSpPr>
            <a:spLocks noGrp="1"/>
          </p:cNvSpPr>
          <p:nvPr>
            <p:ph sz="half" idx="2"/>
          </p:nvPr>
        </p:nvSpPr>
        <p:spPr>
          <a:xfrm>
            <a:off x="6400846" y="888465"/>
            <a:ext cx="5303474" cy="5302023"/>
          </a:xfrm>
        </p:spPr>
        <p:txBody>
          <a:bodyPr/>
          <a:lstStyle/>
          <a:p>
            <a:r>
              <a:rPr lang="en-US" dirty="0"/>
              <a:t>~200 PF </a:t>
            </a:r>
            <a:r>
              <a:rPr lang="en-US" sz="2000" dirty="0"/>
              <a:t>(143 PF </a:t>
            </a:r>
            <a:r>
              <a:rPr lang="en-US" sz="2000" dirty="0" err="1"/>
              <a:t>Linpack</a:t>
            </a:r>
            <a:r>
              <a:rPr lang="en-US" sz="2000" dirty="0"/>
              <a:t>)</a:t>
            </a:r>
          </a:p>
          <a:p>
            <a:r>
              <a:rPr lang="en-US" dirty="0"/>
              <a:t>4608 Compute nodes</a:t>
            </a:r>
          </a:p>
          <a:p>
            <a:pPr marL="0" indent="0">
              <a:buNone/>
            </a:pPr>
            <a:r>
              <a:rPr lang="en-US" dirty="0"/>
              <a:t>Each node: 42 TF</a:t>
            </a:r>
          </a:p>
          <a:p>
            <a:r>
              <a:rPr lang="en-US" dirty="0"/>
              <a:t>Compute</a:t>
            </a:r>
          </a:p>
          <a:p>
            <a:pPr lvl="1"/>
            <a:r>
              <a:rPr lang="en-US" dirty="0"/>
              <a:t>2 x Power 9 (22 cores)</a:t>
            </a:r>
            <a:br>
              <a:rPr lang="en-US" dirty="0"/>
            </a:br>
            <a:r>
              <a:rPr lang="en-US" dirty="0"/>
              <a:t>0.5 DP TF/s</a:t>
            </a:r>
          </a:p>
          <a:p>
            <a:pPr lvl="1"/>
            <a:r>
              <a:rPr lang="en-US" dirty="0"/>
              <a:t>6 x Volta V100 GPU (80 SMs – 32 FP64 cores/SM)</a:t>
            </a:r>
            <a:br>
              <a:rPr lang="en-US" dirty="0"/>
            </a:br>
            <a:r>
              <a:rPr lang="en-US" dirty="0"/>
              <a:t>7.8 DP TF/s</a:t>
            </a:r>
          </a:p>
          <a:p>
            <a:r>
              <a:rPr lang="en-US" dirty="0"/>
              <a:t>Memory/node</a:t>
            </a:r>
          </a:p>
          <a:p>
            <a:pPr lvl="1"/>
            <a:r>
              <a:rPr lang="en-US" dirty="0"/>
              <a:t>512 </a:t>
            </a:r>
            <a:r>
              <a:rPr lang="en-US" dirty="0" err="1"/>
              <a:t>GiB</a:t>
            </a:r>
            <a:r>
              <a:rPr lang="en-US" dirty="0"/>
              <a:t> DDR4 memory</a:t>
            </a:r>
          </a:p>
          <a:p>
            <a:pPr lvl="1"/>
            <a:r>
              <a:rPr lang="en-US" dirty="0"/>
              <a:t>96 (6x16) </a:t>
            </a:r>
            <a:r>
              <a:rPr lang="en-US" dirty="0" err="1"/>
              <a:t>GiB</a:t>
            </a:r>
            <a:r>
              <a:rPr lang="en-US" dirty="0"/>
              <a:t> High-bandwidth memory (GPU)</a:t>
            </a:r>
          </a:p>
          <a:p>
            <a:pPr lvl="1"/>
            <a:r>
              <a:rPr lang="en-US" dirty="0"/>
              <a:t>1.6 TB </a:t>
            </a:r>
            <a:r>
              <a:rPr lang="en-US" dirty="0" err="1"/>
              <a:t>NVMe</a:t>
            </a:r>
            <a:endParaRPr lang="en-US" dirty="0"/>
          </a:p>
        </p:txBody>
      </p:sp>
      <p:pic>
        <p:nvPicPr>
          <p:cNvPr id="7" name="Picture 6">
            <a:extLst>
              <a:ext uri="{FF2B5EF4-FFF2-40B4-BE49-F238E27FC236}">
                <a16:creationId xmlns:a16="http://schemas.microsoft.com/office/drawing/2014/main" id="{D11E3513-5063-43E3-9897-0572939A8CC5}"/>
              </a:ext>
            </a:extLst>
          </p:cNvPr>
          <p:cNvPicPr>
            <a:picLocks noChangeAspect="1"/>
          </p:cNvPicPr>
          <p:nvPr/>
        </p:nvPicPr>
        <p:blipFill rotWithShape="1">
          <a:blip r:embed="rId2"/>
          <a:srcRect t="7848"/>
          <a:stretch/>
        </p:blipFill>
        <p:spPr>
          <a:xfrm>
            <a:off x="1188519" y="1033272"/>
            <a:ext cx="4435042" cy="2726780"/>
          </a:xfrm>
          <a:prstGeom prst="rect">
            <a:avLst/>
          </a:prstGeom>
        </p:spPr>
      </p:pic>
      <p:pic>
        <p:nvPicPr>
          <p:cNvPr id="9" name="Picture 8">
            <a:extLst>
              <a:ext uri="{FF2B5EF4-FFF2-40B4-BE49-F238E27FC236}">
                <a16:creationId xmlns:a16="http://schemas.microsoft.com/office/drawing/2014/main" id="{E7D40BEA-A1CE-497F-9B00-8C753D2E8EEF}"/>
              </a:ext>
            </a:extLst>
          </p:cNvPr>
          <p:cNvPicPr>
            <a:picLocks noChangeAspect="1"/>
          </p:cNvPicPr>
          <p:nvPr/>
        </p:nvPicPr>
        <p:blipFill>
          <a:blip r:embed="rId3"/>
          <a:stretch>
            <a:fillRect/>
          </a:stretch>
        </p:blipFill>
        <p:spPr>
          <a:xfrm>
            <a:off x="1188518" y="3919384"/>
            <a:ext cx="4435041" cy="2520582"/>
          </a:xfrm>
          <a:prstGeom prst="rect">
            <a:avLst/>
          </a:prstGeom>
        </p:spPr>
      </p:pic>
    </p:spTree>
    <p:extLst>
      <p:ext uri="{BB962C8B-B14F-4D97-AF65-F5344CB8AC3E}">
        <p14:creationId xmlns:p14="http://schemas.microsoft.com/office/powerpoint/2010/main" val="2103165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BCCB-F9BA-4C51-9B40-6D71407DFC2E}"/>
              </a:ext>
            </a:extLst>
          </p:cNvPr>
          <p:cNvSpPr>
            <a:spLocks noGrp="1"/>
          </p:cNvSpPr>
          <p:nvPr>
            <p:ph type="title"/>
          </p:nvPr>
        </p:nvSpPr>
        <p:spPr>
          <a:xfrm>
            <a:off x="338473" y="277755"/>
            <a:ext cx="11515053" cy="507831"/>
          </a:xfrm>
        </p:spPr>
        <p:txBody>
          <a:bodyPr/>
          <a:lstStyle/>
          <a:p>
            <a:r>
              <a:rPr lang="en-US" dirty="0"/>
              <a:t>Titan	</a:t>
            </a:r>
          </a:p>
        </p:txBody>
      </p:sp>
      <p:sp>
        <p:nvSpPr>
          <p:cNvPr id="3" name="Content Placeholder 2">
            <a:extLst>
              <a:ext uri="{FF2B5EF4-FFF2-40B4-BE49-F238E27FC236}">
                <a16:creationId xmlns:a16="http://schemas.microsoft.com/office/drawing/2014/main" id="{6E919B4F-3418-43A7-9D88-0C78A34921E7}"/>
              </a:ext>
            </a:extLst>
          </p:cNvPr>
          <p:cNvSpPr>
            <a:spLocks noGrp="1"/>
          </p:cNvSpPr>
          <p:nvPr>
            <p:ph idx="1"/>
          </p:nvPr>
        </p:nvSpPr>
        <p:spPr>
          <a:xfrm>
            <a:off x="539137" y="1028337"/>
            <a:ext cx="7613607" cy="4963160"/>
          </a:xfrm>
        </p:spPr>
        <p:txBody>
          <a:bodyPr/>
          <a:lstStyle/>
          <a:p>
            <a:r>
              <a:rPr lang="en-US" dirty="0">
                <a:latin typeface="+mj-lt"/>
              </a:rPr>
              <a:t>Cray XK7 system</a:t>
            </a:r>
          </a:p>
          <a:p>
            <a:r>
              <a:rPr lang="en-US" dirty="0">
                <a:latin typeface="+mj-lt"/>
              </a:rPr>
              <a:t>Each node</a:t>
            </a:r>
          </a:p>
          <a:p>
            <a:pPr lvl="1"/>
            <a:r>
              <a:rPr lang="en-US" dirty="0">
                <a:latin typeface="+mj-lt"/>
              </a:rPr>
              <a:t>16-core AMD Opteron CPUs </a:t>
            </a:r>
          </a:p>
          <a:p>
            <a:pPr lvl="1"/>
            <a:r>
              <a:rPr lang="en-US" dirty="0">
                <a:latin typeface="+mj-lt"/>
              </a:rPr>
              <a:t>NVIDIA Kepler K20X GPUs </a:t>
            </a:r>
          </a:p>
          <a:p>
            <a:pPr lvl="1"/>
            <a:r>
              <a:rPr lang="en-US" dirty="0">
                <a:latin typeface="+mj-lt"/>
              </a:rPr>
              <a:t>32 GB memory </a:t>
            </a:r>
          </a:p>
          <a:p>
            <a:r>
              <a:rPr lang="en-US" dirty="0">
                <a:latin typeface="+mj-lt"/>
              </a:rPr>
              <a:t>Total of 18,688 nodes </a:t>
            </a:r>
          </a:p>
          <a:p>
            <a:pPr lvl="1"/>
            <a:r>
              <a:rPr lang="en-US" dirty="0">
                <a:latin typeface="+mj-lt"/>
              </a:rPr>
              <a:t>299,008 CPU cores and 18,688 GPUs. </a:t>
            </a:r>
          </a:p>
          <a:p>
            <a:pPr lvl="1"/>
            <a:endParaRPr lang="en-US" dirty="0">
              <a:latin typeface="+mj-lt"/>
            </a:endParaRPr>
          </a:p>
          <a:p>
            <a:pPr marL="0" indent="0">
              <a:buNone/>
            </a:pPr>
            <a:r>
              <a:rPr lang="en-US" b="1" dirty="0">
                <a:latin typeface="+mj-lt"/>
              </a:rPr>
              <a:t>Software</a:t>
            </a:r>
          </a:p>
          <a:p>
            <a:pPr lvl="1"/>
            <a:r>
              <a:rPr lang="en-US" dirty="0">
                <a:latin typeface="+mj-lt"/>
              </a:rPr>
              <a:t>CPU (MKL + </a:t>
            </a:r>
            <a:r>
              <a:rPr lang="en-US" dirty="0" err="1">
                <a:latin typeface="+mj-lt"/>
              </a:rPr>
              <a:t>OpenMP</a:t>
            </a:r>
            <a:r>
              <a:rPr lang="en-US" dirty="0">
                <a:latin typeface="+mj-lt"/>
              </a:rPr>
              <a:t>)</a:t>
            </a:r>
          </a:p>
          <a:p>
            <a:pPr lvl="1"/>
            <a:r>
              <a:rPr lang="en-US" dirty="0">
                <a:latin typeface="+mj-lt"/>
              </a:rPr>
              <a:t>GPU (</a:t>
            </a:r>
            <a:r>
              <a:rPr lang="en-US" dirty="0" err="1">
                <a:latin typeface="+mj-lt"/>
              </a:rPr>
              <a:t>cuBLAS</a:t>
            </a:r>
            <a:r>
              <a:rPr lang="en-US" dirty="0">
                <a:latin typeface="+mj-lt"/>
              </a:rPr>
              <a:t> + </a:t>
            </a:r>
            <a:r>
              <a:rPr lang="en-US" dirty="0" err="1">
                <a:latin typeface="+mj-lt"/>
              </a:rPr>
              <a:t>OpenACC</a:t>
            </a:r>
            <a:r>
              <a:rPr lang="en-US" dirty="0">
                <a:latin typeface="+mj-lt"/>
              </a:rPr>
              <a:t>)</a:t>
            </a:r>
          </a:p>
          <a:p>
            <a:pPr lvl="1"/>
            <a:r>
              <a:rPr lang="en-US" dirty="0">
                <a:latin typeface="+mj-lt"/>
              </a:rPr>
              <a:t>MPI for communication</a:t>
            </a:r>
          </a:p>
        </p:txBody>
      </p:sp>
      <p:pic>
        <p:nvPicPr>
          <p:cNvPr id="4" name="Picture 3">
            <a:extLst>
              <a:ext uri="{FF2B5EF4-FFF2-40B4-BE49-F238E27FC236}">
                <a16:creationId xmlns:a16="http://schemas.microsoft.com/office/drawing/2014/main" id="{6ECC0D2B-0553-43FF-BE53-6F11CA3D690E}"/>
              </a:ext>
            </a:extLst>
          </p:cNvPr>
          <p:cNvPicPr>
            <a:picLocks noChangeAspect="1"/>
          </p:cNvPicPr>
          <p:nvPr/>
        </p:nvPicPr>
        <p:blipFill rotWithShape="1">
          <a:blip r:embed="rId2"/>
          <a:srcRect l="18667" t="20693" r="19777" b="7436"/>
          <a:stretch/>
        </p:blipFill>
        <p:spPr>
          <a:xfrm>
            <a:off x="6839271" y="866503"/>
            <a:ext cx="4507997" cy="2823601"/>
          </a:xfrm>
          <a:prstGeom prst="rect">
            <a:avLst/>
          </a:prstGeom>
        </p:spPr>
      </p:pic>
    </p:spTree>
    <p:extLst>
      <p:ext uri="{BB962C8B-B14F-4D97-AF65-F5344CB8AC3E}">
        <p14:creationId xmlns:p14="http://schemas.microsoft.com/office/powerpoint/2010/main" val="1076095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C71C8-D7F9-44A3-81FD-8283B86BBDCB}"/>
              </a:ext>
            </a:extLst>
          </p:cNvPr>
          <p:cNvSpPr>
            <a:spLocks noGrp="1"/>
          </p:cNvSpPr>
          <p:nvPr>
            <p:ph type="title"/>
          </p:nvPr>
        </p:nvSpPr>
        <p:spPr>
          <a:xfrm>
            <a:off x="467880" y="403422"/>
            <a:ext cx="11515053" cy="840230"/>
          </a:xfrm>
        </p:spPr>
        <p:txBody>
          <a:bodyPr/>
          <a:lstStyle/>
          <a:p>
            <a:r>
              <a:rPr lang="en-US" dirty="0"/>
              <a:t>Performance and Scaling </a:t>
            </a:r>
            <a:br>
              <a:rPr lang="en-US" dirty="0"/>
            </a:br>
            <a:r>
              <a:rPr lang="en-US" sz="2400" dirty="0"/>
              <a:t>Varying Number of Clusters (k)</a:t>
            </a:r>
          </a:p>
        </p:txBody>
      </p:sp>
      <p:pic>
        <p:nvPicPr>
          <p:cNvPr id="5" name="Content Placeholder 4">
            <a:extLst>
              <a:ext uri="{FF2B5EF4-FFF2-40B4-BE49-F238E27FC236}">
                <a16:creationId xmlns:a16="http://schemas.microsoft.com/office/drawing/2014/main" id="{235D8DB8-83DA-4B55-8ACB-7D396C3B2C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515" y="1243652"/>
            <a:ext cx="7169820" cy="5377366"/>
          </a:xfrm>
        </p:spPr>
      </p:pic>
    </p:spTree>
    <p:extLst>
      <p:ext uri="{BB962C8B-B14F-4D97-AF65-F5344CB8AC3E}">
        <p14:creationId xmlns:p14="http://schemas.microsoft.com/office/powerpoint/2010/main" val="3794393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1BAF7-028D-468F-80A1-ED26D4ABF75C}"/>
              </a:ext>
            </a:extLst>
          </p:cNvPr>
          <p:cNvSpPr>
            <a:spLocks noGrp="1"/>
          </p:cNvSpPr>
          <p:nvPr>
            <p:ph type="title"/>
          </p:nvPr>
        </p:nvSpPr>
        <p:spPr>
          <a:xfrm>
            <a:off x="487486" y="297272"/>
            <a:ext cx="8636290" cy="507831"/>
          </a:xfrm>
        </p:spPr>
        <p:txBody>
          <a:bodyPr/>
          <a:lstStyle/>
          <a:p>
            <a:r>
              <a:rPr lang="en-US" dirty="0"/>
              <a:t>Summit: Early Results</a:t>
            </a:r>
          </a:p>
        </p:txBody>
      </p:sp>
      <p:graphicFrame>
        <p:nvGraphicFramePr>
          <p:cNvPr id="5" name="Content Placeholder 4">
            <a:extLst>
              <a:ext uri="{FF2B5EF4-FFF2-40B4-BE49-F238E27FC236}">
                <a16:creationId xmlns:a16="http://schemas.microsoft.com/office/drawing/2014/main" id="{5447531C-D265-4E68-9CEE-9BF5C688255D}"/>
              </a:ext>
            </a:extLst>
          </p:cNvPr>
          <p:cNvGraphicFramePr>
            <a:graphicFrameLocks noGrp="1"/>
          </p:cNvGraphicFramePr>
          <p:nvPr>
            <p:ph idx="1"/>
            <p:extLst>
              <p:ext uri="{D42A27DB-BD31-4B8C-83A1-F6EECF244321}">
                <p14:modId xmlns:p14="http://schemas.microsoft.com/office/powerpoint/2010/main" val="2449363053"/>
              </p:ext>
            </p:extLst>
          </p:nvPr>
        </p:nvGraphicFramePr>
        <p:xfrm>
          <a:off x="1776759" y="1010194"/>
          <a:ext cx="8529638" cy="54602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78819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06A496-A51A-4CEC-A592-96E7F701E3C4}"/>
              </a:ext>
            </a:extLst>
          </p:cNvPr>
          <p:cNvSpPr>
            <a:spLocks noGrp="1"/>
          </p:cNvSpPr>
          <p:nvPr>
            <p:ph type="title"/>
          </p:nvPr>
        </p:nvSpPr>
        <p:spPr/>
        <p:txBody>
          <a:bodyPr/>
          <a:lstStyle/>
          <a:p>
            <a:r>
              <a:rPr lang="en-US" dirty="0"/>
              <a:t>Applications</a:t>
            </a:r>
          </a:p>
        </p:txBody>
      </p:sp>
    </p:spTree>
    <p:extLst>
      <p:ext uri="{BB962C8B-B14F-4D97-AF65-F5344CB8AC3E}">
        <p14:creationId xmlns:p14="http://schemas.microsoft.com/office/powerpoint/2010/main" val="77243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5063AE5-9D65-4EB3-AB2E-FEACC3AAB15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4664" r="4664"/>
          <a:stretch>
            <a:fillRect/>
          </a:stretch>
        </p:blipFill>
        <p:spPr/>
      </p:pic>
      <p:sp>
        <p:nvSpPr>
          <p:cNvPr id="2" name="Title 1">
            <a:extLst>
              <a:ext uri="{FF2B5EF4-FFF2-40B4-BE49-F238E27FC236}">
                <a16:creationId xmlns:a16="http://schemas.microsoft.com/office/drawing/2014/main" id="{9533DD48-6B1C-4C61-961D-31135CF538BF}"/>
              </a:ext>
            </a:extLst>
          </p:cNvPr>
          <p:cNvSpPr>
            <a:spLocks noGrp="1"/>
          </p:cNvSpPr>
          <p:nvPr>
            <p:ph type="title"/>
          </p:nvPr>
        </p:nvSpPr>
        <p:spPr>
          <a:xfrm>
            <a:off x="194638" y="65314"/>
            <a:ext cx="11000232" cy="978729"/>
          </a:xfrm>
        </p:spPr>
        <p:txBody>
          <a:bodyPr/>
          <a:lstStyle/>
          <a:p>
            <a:r>
              <a:rPr lang="en-US" dirty="0"/>
              <a:t>GSMNP: Spatial distribution of the 30 vegetation clusters across the national park</a:t>
            </a:r>
          </a:p>
        </p:txBody>
      </p:sp>
    </p:spTree>
    <p:extLst>
      <p:ext uri="{BB962C8B-B14F-4D97-AF65-F5344CB8AC3E}">
        <p14:creationId xmlns:p14="http://schemas.microsoft.com/office/powerpoint/2010/main" val="741347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7291D-AA45-48C6-B742-99E144942761}"/>
              </a:ext>
            </a:extLst>
          </p:cNvPr>
          <p:cNvSpPr>
            <a:spLocks noGrp="1"/>
          </p:cNvSpPr>
          <p:nvPr>
            <p:ph type="title"/>
          </p:nvPr>
        </p:nvSpPr>
        <p:spPr>
          <a:xfrm>
            <a:off x="1723433" y="236983"/>
            <a:ext cx="8636290" cy="923330"/>
          </a:xfrm>
        </p:spPr>
        <p:txBody>
          <a:bodyPr/>
          <a:lstStyle/>
          <a:p>
            <a:r>
              <a:rPr lang="en-US" dirty="0"/>
              <a:t>GSMNP: 30 representative vertical structures (cluster centroids) identified</a:t>
            </a:r>
          </a:p>
        </p:txBody>
      </p:sp>
      <p:pic>
        <p:nvPicPr>
          <p:cNvPr id="4" name="Content Placeholder 3">
            <a:extLst>
              <a:ext uri="{FF2B5EF4-FFF2-40B4-BE49-F238E27FC236}">
                <a16:creationId xmlns:a16="http://schemas.microsoft.com/office/drawing/2014/main" id="{23F873A7-7D58-466A-A6D1-65F1DAFD74A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2474" y="1030606"/>
            <a:ext cx="4571127" cy="5485353"/>
          </a:xfrm>
          <a:prstGeom prst="rect">
            <a:avLst/>
          </a:prstGeom>
        </p:spPr>
      </p:pic>
      <p:sp>
        <p:nvSpPr>
          <p:cNvPr id="5" name="TextBox 4">
            <a:extLst>
              <a:ext uri="{FF2B5EF4-FFF2-40B4-BE49-F238E27FC236}">
                <a16:creationId xmlns:a16="http://schemas.microsoft.com/office/drawing/2014/main" id="{CAB15DB0-2174-4963-8F70-2A4A69271F3C}"/>
              </a:ext>
            </a:extLst>
          </p:cNvPr>
          <p:cNvSpPr txBox="1"/>
          <p:nvPr/>
        </p:nvSpPr>
        <p:spPr>
          <a:xfrm>
            <a:off x="1867507" y="1195426"/>
            <a:ext cx="2566603" cy="646331"/>
          </a:xfrm>
          <a:prstGeom prst="rect">
            <a:avLst/>
          </a:prstGeom>
          <a:noFill/>
        </p:spPr>
        <p:txBody>
          <a:bodyPr wrap="square" rtlCol="0">
            <a:spAutoFit/>
          </a:bodyPr>
          <a:lstStyle/>
          <a:p>
            <a:r>
              <a:rPr lang="en-US" dirty="0">
                <a:solidFill>
                  <a:schemeClr val="accent1"/>
                </a:solidFill>
              </a:rPr>
              <a:t>tall forests with low understory vegetation</a:t>
            </a:r>
          </a:p>
        </p:txBody>
      </p:sp>
      <p:sp>
        <p:nvSpPr>
          <p:cNvPr id="6" name="TextBox 5">
            <a:extLst>
              <a:ext uri="{FF2B5EF4-FFF2-40B4-BE49-F238E27FC236}">
                <a16:creationId xmlns:a16="http://schemas.microsoft.com/office/drawing/2014/main" id="{7E83C477-AAB9-4419-85A9-6C5017F9992D}"/>
              </a:ext>
            </a:extLst>
          </p:cNvPr>
          <p:cNvSpPr txBox="1"/>
          <p:nvPr/>
        </p:nvSpPr>
        <p:spPr>
          <a:xfrm>
            <a:off x="1867507" y="2241451"/>
            <a:ext cx="2785773" cy="923330"/>
          </a:xfrm>
          <a:prstGeom prst="rect">
            <a:avLst/>
          </a:prstGeom>
          <a:noFill/>
        </p:spPr>
        <p:txBody>
          <a:bodyPr wrap="square" rtlCol="0">
            <a:spAutoFit/>
          </a:bodyPr>
          <a:lstStyle/>
          <a:p>
            <a:r>
              <a:rPr lang="en-US" dirty="0">
                <a:solidFill>
                  <a:schemeClr val="tx2"/>
                </a:solidFill>
              </a:rPr>
              <a:t>forests with slightly lower mean height with dense understory vegetation</a:t>
            </a:r>
          </a:p>
        </p:txBody>
      </p:sp>
      <p:cxnSp>
        <p:nvCxnSpPr>
          <p:cNvPr id="8" name="Straight Arrow Connector 7">
            <a:extLst>
              <a:ext uri="{FF2B5EF4-FFF2-40B4-BE49-F238E27FC236}">
                <a16:creationId xmlns:a16="http://schemas.microsoft.com/office/drawing/2014/main" id="{94E12A92-9B7B-4FF3-830D-B2D174C06698}"/>
              </a:ext>
            </a:extLst>
          </p:cNvPr>
          <p:cNvCxnSpPr>
            <a:stCxn id="5" idx="3"/>
          </p:cNvCxnSpPr>
          <p:nvPr/>
        </p:nvCxnSpPr>
        <p:spPr>
          <a:xfrm flipV="1">
            <a:off x="4434110" y="1513841"/>
            <a:ext cx="798291" cy="4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E8C00C5-9BF0-4624-829C-77E7F81F5481}"/>
              </a:ext>
            </a:extLst>
          </p:cNvPr>
          <p:cNvCxnSpPr>
            <a:stCxn id="6" idx="3"/>
          </p:cNvCxnSpPr>
          <p:nvPr/>
        </p:nvCxnSpPr>
        <p:spPr>
          <a:xfrm flipV="1">
            <a:off x="4653280" y="1666240"/>
            <a:ext cx="1595121" cy="1036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453DE7-8901-42D6-AD3B-DB368EEF77BF}"/>
              </a:ext>
            </a:extLst>
          </p:cNvPr>
          <p:cNvSpPr txBox="1"/>
          <p:nvPr/>
        </p:nvSpPr>
        <p:spPr>
          <a:xfrm>
            <a:off x="1867506" y="4267201"/>
            <a:ext cx="3090574" cy="1089529"/>
          </a:xfrm>
          <a:prstGeom prst="rect">
            <a:avLst/>
          </a:prstGeom>
          <a:noFill/>
        </p:spPr>
        <p:txBody>
          <a:bodyPr wrap="square" rtlCol="0">
            <a:spAutoFit/>
          </a:bodyPr>
          <a:lstStyle/>
          <a:p>
            <a:pPr>
              <a:lnSpc>
                <a:spcPct val="90000"/>
              </a:lnSpc>
            </a:pPr>
            <a:r>
              <a:rPr lang="en-US" dirty="0">
                <a:solidFill>
                  <a:schemeClr val="tx2">
                    <a:lumMod val="60000"/>
                    <a:lumOff val="40000"/>
                  </a:schemeClr>
                </a:solidFill>
              </a:rPr>
              <a:t>low height grasslands and heath </a:t>
            </a:r>
            <a:r>
              <a:rPr lang="en-US" dirty="0" err="1">
                <a:solidFill>
                  <a:schemeClr val="tx2">
                    <a:lumMod val="60000"/>
                    <a:lumOff val="40000"/>
                  </a:schemeClr>
                </a:solidFill>
              </a:rPr>
              <a:t>balds</a:t>
            </a:r>
            <a:r>
              <a:rPr lang="en-US" dirty="0">
                <a:solidFill>
                  <a:schemeClr val="tx2">
                    <a:lumMod val="60000"/>
                    <a:lumOff val="40000"/>
                  </a:schemeClr>
                </a:solidFill>
              </a:rPr>
              <a:t> that are small</a:t>
            </a:r>
          </a:p>
          <a:p>
            <a:pPr>
              <a:lnSpc>
                <a:spcPct val="90000"/>
              </a:lnSpc>
            </a:pPr>
            <a:r>
              <a:rPr lang="en-US" dirty="0">
                <a:solidFill>
                  <a:schemeClr val="tx2">
                    <a:lumMod val="60000"/>
                    <a:lumOff val="40000"/>
                  </a:schemeClr>
                </a:solidFill>
              </a:rPr>
              <a:t>in area but distinct landscape type</a:t>
            </a:r>
          </a:p>
        </p:txBody>
      </p:sp>
      <p:cxnSp>
        <p:nvCxnSpPr>
          <p:cNvPr id="13" name="Straight Arrow Connector 12">
            <a:extLst>
              <a:ext uri="{FF2B5EF4-FFF2-40B4-BE49-F238E27FC236}">
                <a16:creationId xmlns:a16="http://schemas.microsoft.com/office/drawing/2014/main" id="{9B481C8C-4D7A-4BCF-92AB-428E71A6D109}"/>
              </a:ext>
            </a:extLst>
          </p:cNvPr>
          <p:cNvCxnSpPr>
            <a:cxnSpLocks/>
            <a:stCxn id="11" idx="3"/>
          </p:cNvCxnSpPr>
          <p:nvPr/>
        </p:nvCxnSpPr>
        <p:spPr>
          <a:xfrm flipV="1">
            <a:off x="4958080" y="3352803"/>
            <a:ext cx="2255520" cy="1459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A3D9F75-218F-40E2-B227-83E37F5A8260}"/>
              </a:ext>
            </a:extLst>
          </p:cNvPr>
          <p:cNvCxnSpPr>
            <a:cxnSpLocks/>
            <a:stCxn id="11" idx="3"/>
          </p:cNvCxnSpPr>
          <p:nvPr/>
        </p:nvCxnSpPr>
        <p:spPr>
          <a:xfrm flipV="1">
            <a:off x="4958080" y="3496743"/>
            <a:ext cx="3108960" cy="1315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3E53F3F-930E-4A8F-B2E4-0688FE037826}"/>
              </a:ext>
            </a:extLst>
          </p:cNvPr>
          <p:cNvCxnSpPr>
            <a:cxnSpLocks/>
            <a:stCxn id="11" idx="3"/>
          </p:cNvCxnSpPr>
          <p:nvPr/>
        </p:nvCxnSpPr>
        <p:spPr>
          <a:xfrm flipV="1">
            <a:off x="4958080" y="4052789"/>
            <a:ext cx="4135120" cy="759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066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799DAB7-BD32-41A9-AD90-41C264070ED8}"/>
              </a:ext>
            </a:extLst>
          </p:cNvPr>
          <p:cNvSpPr>
            <a:spLocks noGrp="1"/>
          </p:cNvSpPr>
          <p:nvPr>
            <p:ph type="title"/>
          </p:nvPr>
        </p:nvSpPr>
        <p:spPr/>
        <p:txBody>
          <a:bodyPr/>
          <a:lstStyle/>
          <a:p>
            <a:r>
              <a:rPr lang="en-US" dirty="0"/>
              <a:t>Global Climate Regimes: 1000 clusters</a:t>
            </a:r>
            <a:br>
              <a:rPr lang="en-US" dirty="0"/>
            </a:br>
            <a:r>
              <a:rPr lang="en-US" dirty="0"/>
              <a:t>Contemporary using Similarity color scheme</a:t>
            </a:r>
          </a:p>
        </p:txBody>
      </p:sp>
      <p:pic>
        <p:nvPicPr>
          <p:cNvPr id="5" name="Content Placeholder 4">
            <a:extLst>
              <a:ext uri="{FF2B5EF4-FFF2-40B4-BE49-F238E27FC236}">
                <a16:creationId xmlns:a16="http://schemas.microsoft.com/office/drawing/2014/main" id="{AED323D2-19AA-4AE9-A46F-2D1A3DA8F8DD}"/>
              </a:ext>
            </a:extLst>
          </p:cNvPr>
          <p:cNvPicPr>
            <a:picLocks noGrp="1" noChangeAspect="1"/>
          </p:cNvPicPr>
          <p:nvPr>
            <p:ph idx="1"/>
          </p:nvPr>
        </p:nvPicPr>
        <p:blipFill>
          <a:blip r:embed="rId2"/>
          <a:stretch>
            <a:fillRect/>
          </a:stretch>
        </p:blipFill>
        <p:spPr>
          <a:xfrm>
            <a:off x="1129384" y="1563811"/>
            <a:ext cx="10342030" cy="4244806"/>
          </a:xfrm>
          <a:prstGeom prst="rect">
            <a:avLst/>
          </a:prstGeom>
        </p:spPr>
      </p:pic>
    </p:spTree>
    <p:extLst>
      <p:ext uri="{BB962C8B-B14F-4D97-AF65-F5344CB8AC3E}">
        <p14:creationId xmlns:p14="http://schemas.microsoft.com/office/powerpoint/2010/main" val="378652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B65B-E444-4E9D-8ACA-6E1BC0CAB25F}"/>
              </a:ext>
            </a:extLst>
          </p:cNvPr>
          <p:cNvSpPr>
            <a:spLocks noGrp="1"/>
          </p:cNvSpPr>
          <p:nvPr>
            <p:ph type="title"/>
          </p:nvPr>
        </p:nvSpPr>
        <p:spPr/>
        <p:txBody>
          <a:bodyPr/>
          <a:lstStyle/>
          <a:p>
            <a:r>
              <a:rPr lang="en-US" dirty="0"/>
              <a:t>Global Climate Regimes: 1000 clusters</a:t>
            </a:r>
            <a:br>
              <a:rPr lang="en-US" dirty="0"/>
            </a:br>
            <a:r>
              <a:rPr lang="en-US" dirty="0"/>
              <a:t>2100 using Similarity color scheme</a:t>
            </a:r>
          </a:p>
        </p:txBody>
      </p:sp>
      <p:pic>
        <p:nvPicPr>
          <p:cNvPr id="5" name="Content Placeholder 4">
            <a:extLst>
              <a:ext uri="{FF2B5EF4-FFF2-40B4-BE49-F238E27FC236}">
                <a16:creationId xmlns:a16="http://schemas.microsoft.com/office/drawing/2014/main" id="{E3075119-906E-4674-816B-F525FE6DD43B}"/>
              </a:ext>
            </a:extLst>
          </p:cNvPr>
          <p:cNvPicPr>
            <a:picLocks noGrp="1" noChangeAspect="1"/>
          </p:cNvPicPr>
          <p:nvPr>
            <p:ph idx="1"/>
          </p:nvPr>
        </p:nvPicPr>
        <p:blipFill>
          <a:blip r:embed="rId2"/>
          <a:stretch>
            <a:fillRect/>
          </a:stretch>
        </p:blipFill>
        <p:spPr>
          <a:xfrm>
            <a:off x="1039347" y="1450607"/>
            <a:ext cx="10299921" cy="4270923"/>
          </a:xfrm>
          <a:prstGeom prst="rect">
            <a:avLst/>
          </a:prstGeom>
        </p:spPr>
      </p:pic>
    </p:spTree>
    <p:extLst>
      <p:ext uri="{BB962C8B-B14F-4D97-AF65-F5344CB8AC3E}">
        <p14:creationId xmlns:p14="http://schemas.microsoft.com/office/powerpoint/2010/main" val="1545821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88BDC-BD6E-4F30-AD65-1C8D7C3F4380}"/>
              </a:ext>
            </a:extLst>
          </p:cNvPr>
          <p:cNvSpPr>
            <a:spLocks noGrp="1"/>
          </p:cNvSpPr>
          <p:nvPr>
            <p:ph type="title"/>
          </p:nvPr>
        </p:nvSpPr>
        <p:spPr/>
        <p:txBody>
          <a:bodyPr/>
          <a:lstStyle/>
          <a:p>
            <a:r>
              <a:rPr lang="en-US" dirty="0"/>
              <a:t>CONUS dynamic </a:t>
            </a:r>
            <a:r>
              <a:rPr lang="en-US" dirty="0" err="1"/>
              <a:t>phenoregions</a:t>
            </a:r>
            <a:endParaRPr lang="en-US" dirty="0"/>
          </a:p>
        </p:txBody>
      </p:sp>
      <p:pic>
        <p:nvPicPr>
          <p:cNvPr id="5" name="Content Placeholder 4">
            <a:extLst>
              <a:ext uri="{FF2B5EF4-FFF2-40B4-BE49-F238E27FC236}">
                <a16:creationId xmlns:a16="http://schemas.microsoft.com/office/drawing/2014/main" id="{CD6DA7C5-781D-4102-A6B3-24117C91F339}"/>
              </a:ext>
            </a:extLst>
          </p:cNvPr>
          <p:cNvPicPr>
            <a:picLocks noGrp="1" noChangeAspect="1"/>
          </p:cNvPicPr>
          <p:nvPr>
            <p:ph idx="1"/>
          </p:nvPr>
        </p:nvPicPr>
        <p:blipFill>
          <a:blip r:embed="rId3"/>
          <a:stretch>
            <a:fillRect/>
          </a:stretch>
        </p:blipFill>
        <p:spPr>
          <a:xfrm>
            <a:off x="2040475" y="1168490"/>
            <a:ext cx="8111049" cy="5077517"/>
          </a:xfrm>
        </p:spPr>
      </p:pic>
    </p:spTree>
    <p:extLst>
      <p:ext uri="{BB962C8B-B14F-4D97-AF65-F5344CB8AC3E}">
        <p14:creationId xmlns:p14="http://schemas.microsoft.com/office/powerpoint/2010/main" val="1225920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3DD48-6B1C-4C61-961D-31135CF538BF}"/>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BD7AD939-3350-4D57-94B8-B79B29018F76}"/>
              </a:ext>
            </a:extLst>
          </p:cNvPr>
          <p:cNvSpPr>
            <a:spLocks noGrp="1"/>
          </p:cNvSpPr>
          <p:nvPr>
            <p:ph idx="1"/>
          </p:nvPr>
        </p:nvSpPr>
        <p:spPr>
          <a:xfrm>
            <a:off x="526432" y="1331518"/>
            <a:ext cx="11430000" cy="4047778"/>
          </a:xfrm>
        </p:spPr>
        <p:txBody>
          <a:bodyPr/>
          <a:lstStyle/>
          <a:p>
            <a:r>
              <a:rPr lang="en-US" dirty="0"/>
              <a:t>Rapid proliferation of data</a:t>
            </a:r>
          </a:p>
          <a:p>
            <a:r>
              <a:rPr lang="en-US" dirty="0"/>
              <a:t>Earth Science</a:t>
            </a:r>
          </a:p>
          <a:p>
            <a:pPr lvl="1"/>
            <a:r>
              <a:rPr lang="en-US" dirty="0"/>
              <a:t>Advanced sensors – high fidelity data</a:t>
            </a:r>
          </a:p>
          <a:p>
            <a:pPr lvl="1"/>
            <a:r>
              <a:rPr lang="en-US" dirty="0"/>
              <a:t>Remote Sensing Platforms</a:t>
            </a:r>
          </a:p>
          <a:p>
            <a:pPr lvl="2"/>
            <a:r>
              <a:rPr lang="en-US" dirty="0"/>
              <a:t>Satellites</a:t>
            </a:r>
          </a:p>
          <a:p>
            <a:pPr lvl="2"/>
            <a:r>
              <a:rPr lang="en-US" dirty="0"/>
              <a:t>Unmanned Aircraft Systems (UAS)</a:t>
            </a:r>
          </a:p>
          <a:p>
            <a:pPr lvl="2"/>
            <a:r>
              <a:rPr lang="en-US" dirty="0"/>
              <a:t>Airborne systems</a:t>
            </a:r>
          </a:p>
          <a:p>
            <a:pPr lvl="1"/>
            <a:r>
              <a:rPr lang="en-US" dirty="0"/>
              <a:t>Observational Facilities</a:t>
            </a:r>
          </a:p>
          <a:p>
            <a:pPr lvl="1"/>
            <a:endParaRPr lang="en-US" dirty="0"/>
          </a:p>
          <a:p>
            <a:r>
              <a:rPr lang="en-US" dirty="0"/>
              <a:t>Critical need for </a:t>
            </a:r>
            <a:r>
              <a:rPr lang="en-US" dirty="0">
                <a:highlight>
                  <a:srgbClr val="FFFF00"/>
                </a:highlight>
              </a:rPr>
              <a:t>High Performance Big Data Analytics</a:t>
            </a:r>
          </a:p>
          <a:p>
            <a:pPr lvl="1"/>
            <a:endParaRPr lang="en-US" dirty="0"/>
          </a:p>
        </p:txBody>
      </p:sp>
    </p:spTree>
    <p:extLst>
      <p:ext uri="{BB962C8B-B14F-4D97-AF65-F5344CB8AC3E}">
        <p14:creationId xmlns:p14="http://schemas.microsoft.com/office/powerpoint/2010/main" val="2842512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E837F-8AFE-4A01-B8D0-0BE99BF558B7}"/>
              </a:ext>
            </a:extLst>
          </p:cNvPr>
          <p:cNvSpPr>
            <a:spLocks noGrp="1"/>
          </p:cNvSpPr>
          <p:nvPr>
            <p:ph type="title"/>
          </p:nvPr>
        </p:nvSpPr>
        <p:spPr>
          <a:xfrm>
            <a:off x="332675" y="463405"/>
            <a:ext cx="11515053" cy="507831"/>
          </a:xfrm>
        </p:spPr>
        <p:txBody>
          <a:bodyPr/>
          <a:lstStyle/>
          <a:p>
            <a:r>
              <a:rPr lang="en-US" dirty="0"/>
              <a:t>Global Fire Regimes</a:t>
            </a:r>
          </a:p>
        </p:txBody>
      </p:sp>
      <p:pic>
        <p:nvPicPr>
          <p:cNvPr id="6" name="Content Placeholder 5" descr="A close up of a map&#10;&#10;Description automatically generated">
            <a:extLst>
              <a:ext uri="{FF2B5EF4-FFF2-40B4-BE49-F238E27FC236}">
                <a16:creationId xmlns:a16="http://schemas.microsoft.com/office/drawing/2014/main" id="{CDDC88EB-6A7C-43C2-9C00-9E52CA8E6384}"/>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332675" y="1307608"/>
            <a:ext cx="11744276" cy="4484688"/>
          </a:xfrm>
        </p:spPr>
      </p:pic>
    </p:spTree>
    <p:extLst>
      <p:ext uri="{BB962C8B-B14F-4D97-AF65-F5344CB8AC3E}">
        <p14:creationId xmlns:p14="http://schemas.microsoft.com/office/powerpoint/2010/main" val="239728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868E-663A-45C9-BB8E-6BC836EB0B20}"/>
              </a:ext>
            </a:extLst>
          </p:cNvPr>
          <p:cNvSpPr>
            <a:spLocks noGrp="1"/>
          </p:cNvSpPr>
          <p:nvPr>
            <p:ph type="title"/>
          </p:nvPr>
        </p:nvSpPr>
        <p:spPr/>
        <p:txBody>
          <a:bodyPr/>
          <a:lstStyle/>
          <a:p>
            <a:r>
              <a:rPr lang="en-US" dirty="0"/>
              <a:t>Arctic: High-resolution vegetation mapping</a:t>
            </a:r>
          </a:p>
        </p:txBody>
      </p:sp>
      <p:pic>
        <p:nvPicPr>
          <p:cNvPr id="5" name="Content Placeholder 4" descr="A close up of a map&#10;&#10;Description automatically generated">
            <a:extLst>
              <a:ext uri="{FF2B5EF4-FFF2-40B4-BE49-F238E27FC236}">
                <a16:creationId xmlns:a16="http://schemas.microsoft.com/office/drawing/2014/main" id="{C099500C-B0E1-447C-ABBE-04DE548489FB}"/>
              </a:ext>
            </a:extLst>
          </p:cNvPr>
          <p:cNvPicPr>
            <a:picLocks noGrp="1" noChangeAspect="1"/>
          </p:cNvPicPr>
          <p:nvPr>
            <p:ph idx="1"/>
          </p:nvPr>
        </p:nvPicPr>
        <p:blipFill>
          <a:blip r:embed="rId3"/>
          <a:stretch>
            <a:fillRect/>
          </a:stretch>
        </p:blipFill>
        <p:spPr>
          <a:xfrm>
            <a:off x="1114425" y="744813"/>
            <a:ext cx="10258425" cy="5658192"/>
          </a:xfrm>
        </p:spPr>
      </p:pic>
    </p:spTree>
    <p:extLst>
      <p:ext uri="{BB962C8B-B14F-4D97-AF65-F5344CB8AC3E}">
        <p14:creationId xmlns:p14="http://schemas.microsoft.com/office/powerpoint/2010/main" val="265858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6917-425F-4470-AC41-8B04922444F1}"/>
              </a:ext>
            </a:extLst>
          </p:cNvPr>
          <p:cNvSpPr>
            <a:spLocks noGrp="1"/>
          </p:cNvSpPr>
          <p:nvPr>
            <p:ph type="title"/>
          </p:nvPr>
        </p:nvSpPr>
        <p:spPr/>
        <p:txBody>
          <a:bodyPr/>
          <a:lstStyle/>
          <a:p>
            <a:r>
              <a:rPr lang="en-US" dirty="0"/>
              <a:t>Summit : Future Plans</a:t>
            </a:r>
          </a:p>
        </p:txBody>
      </p:sp>
      <p:sp>
        <p:nvSpPr>
          <p:cNvPr id="3" name="Content Placeholder 2">
            <a:extLst>
              <a:ext uri="{FF2B5EF4-FFF2-40B4-BE49-F238E27FC236}">
                <a16:creationId xmlns:a16="http://schemas.microsoft.com/office/drawing/2014/main" id="{38D10577-7700-4516-B63D-CC045971BA27}"/>
              </a:ext>
            </a:extLst>
          </p:cNvPr>
          <p:cNvSpPr>
            <a:spLocks noGrp="1"/>
          </p:cNvSpPr>
          <p:nvPr>
            <p:ph idx="1"/>
          </p:nvPr>
        </p:nvSpPr>
        <p:spPr>
          <a:xfrm>
            <a:off x="509015" y="1209598"/>
            <a:ext cx="11430000" cy="4739026"/>
          </a:xfrm>
        </p:spPr>
        <p:txBody>
          <a:bodyPr/>
          <a:lstStyle/>
          <a:p>
            <a:pPr marL="0" indent="0">
              <a:buNone/>
            </a:pPr>
            <a:r>
              <a:rPr lang="en-US" dirty="0"/>
              <a:t>Build upon our hybrid implementation</a:t>
            </a:r>
          </a:p>
          <a:p>
            <a:r>
              <a:rPr lang="en-US" dirty="0"/>
              <a:t>Utilize non-volatile memory (NVM) technologies </a:t>
            </a:r>
          </a:p>
          <a:p>
            <a:pPr lvl="1"/>
            <a:r>
              <a:rPr lang="en-US" dirty="0"/>
              <a:t>staging inputs</a:t>
            </a:r>
          </a:p>
          <a:p>
            <a:pPr lvl="1"/>
            <a:r>
              <a:rPr lang="en-US" dirty="0"/>
              <a:t>storing intermediate data structures</a:t>
            </a:r>
          </a:p>
          <a:p>
            <a:r>
              <a:rPr lang="en-US" dirty="0"/>
              <a:t>Improve load balancing and utilization of GPUs</a:t>
            </a:r>
          </a:p>
          <a:p>
            <a:r>
              <a:rPr lang="en-US" dirty="0"/>
              <a:t>Design a decentralized version</a:t>
            </a:r>
          </a:p>
          <a:p>
            <a:pPr lvl="1"/>
            <a:r>
              <a:rPr lang="en-US" dirty="0"/>
              <a:t>Handle very large data sets - O(10) TB+</a:t>
            </a:r>
          </a:p>
          <a:p>
            <a:r>
              <a:rPr lang="en-US" dirty="0"/>
              <a:t>Improve integration of different algorithm formulations for better load balancing</a:t>
            </a:r>
          </a:p>
          <a:p>
            <a:pPr marL="0" indent="0">
              <a:buNone/>
            </a:pPr>
            <a:endParaRPr lang="en-US" dirty="0"/>
          </a:p>
          <a:p>
            <a:endParaRPr lang="en-US" dirty="0"/>
          </a:p>
        </p:txBody>
      </p:sp>
    </p:spTree>
    <p:extLst>
      <p:ext uri="{BB962C8B-B14F-4D97-AF65-F5344CB8AC3E}">
        <p14:creationId xmlns:p14="http://schemas.microsoft.com/office/powerpoint/2010/main" val="2624146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7CDBF9C8-A2A9-B64C-B10C-DFF10DEC0595}"/>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142887" y="80899"/>
            <a:ext cx="3978881" cy="397888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1268" name="Text Box 4"/>
          <p:cNvSpPr txBox="1">
            <a:spLocks noChangeArrowheads="1"/>
          </p:cNvSpPr>
          <p:nvPr/>
        </p:nvSpPr>
        <p:spPr bwMode="auto">
          <a:xfrm>
            <a:off x="1952626" y="1600200"/>
            <a:ext cx="4313496" cy="48750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14040" rIns="0" bIns="0"/>
          <a:lstStyle>
            <a:lvl1pPr marL="330200" indent="-163513">
              <a:tabLst>
                <a:tab pos="330200" algn="l"/>
                <a:tab pos="1244600" algn="l"/>
                <a:tab pos="2159000" algn="l"/>
                <a:tab pos="3073400" algn="l"/>
                <a:tab pos="3987800" algn="l"/>
                <a:tab pos="4902200" algn="l"/>
                <a:tab pos="5816600" algn="l"/>
                <a:tab pos="6731000" algn="l"/>
                <a:tab pos="7645400" algn="l"/>
                <a:tab pos="8559800" algn="l"/>
                <a:tab pos="9474200" algn="l"/>
                <a:tab pos="10388600" algn="l"/>
              </a:tabLst>
              <a:defRPr sz="2400">
                <a:solidFill>
                  <a:srgbClr val="000000"/>
                </a:solidFill>
                <a:latin typeface="Times New Roman" pitchFamily="16" charset="0"/>
                <a:ea typeface="msgothic" charset="0"/>
                <a:cs typeface="msgothic" charset="0"/>
              </a:defRPr>
            </a:lvl1pPr>
            <a:lvl2pPr marL="685800" indent="-228600">
              <a:tabLst>
                <a:tab pos="330200" algn="l"/>
                <a:tab pos="1244600" algn="l"/>
                <a:tab pos="2159000" algn="l"/>
                <a:tab pos="3073400" algn="l"/>
                <a:tab pos="3987800" algn="l"/>
                <a:tab pos="4902200" algn="l"/>
                <a:tab pos="5816600" algn="l"/>
                <a:tab pos="6731000" algn="l"/>
                <a:tab pos="7645400" algn="l"/>
                <a:tab pos="8559800" algn="l"/>
                <a:tab pos="9474200" algn="l"/>
                <a:tab pos="10388600" algn="l"/>
              </a:tabLst>
              <a:defRPr sz="2400">
                <a:solidFill>
                  <a:srgbClr val="000000"/>
                </a:solidFill>
                <a:latin typeface="Times New Roman" pitchFamily="16" charset="0"/>
                <a:ea typeface="msgothic" charset="0"/>
                <a:cs typeface="msgothic" charset="0"/>
              </a:defRPr>
            </a:lvl2pPr>
            <a:lvl3pPr>
              <a:tabLst>
                <a:tab pos="330200" algn="l"/>
                <a:tab pos="1244600" algn="l"/>
                <a:tab pos="2159000" algn="l"/>
                <a:tab pos="3073400" algn="l"/>
                <a:tab pos="3987800" algn="l"/>
                <a:tab pos="4902200" algn="l"/>
                <a:tab pos="5816600" algn="l"/>
                <a:tab pos="6731000" algn="l"/>
                <a:tab pos="7645400" algn="l"/>
                <a:tab pos="8559800" algn="l"/>
                <a:tab pos="9474200" algn="l"/>
                <a:tab pos="10388600" algn="l"/>
              </a:tabLst>
              <a:defRPr sz="2400">
                <a:solidFill>
                  <a:srgbClr val="000000"/>
                </a:solidFill>
                <a:latin typeface="Times New Roman" pitchFamily="16" charset="0"/>
                <a:ea typeface="msgothic" charset="0"/>
                <a:cs typeface="msgothic" charset="0"/>
              </a:defRPr>
            </a:lvl3pPr>
            <a:lvl4pPr>
              <a:tabLst>
                <a:tab pos="330200" algn="l"/>
                <a:tab pos="1244600" algn="l"/>
                <a:tab pos="2159000" algn="l"/>
                <a:tab pos="3073400" algn="l"/>
                <a:tab pos="3987800" algn="l"/>
                <a:tab pos="4902200" algn="l"/>
                <a:tab pos="5816600" algn="l"/>
                <a:tab pos="6731000" algn="l"/>
                <a:tab pos="7645400" algn="l"/>
                <a:tab pos="8559800" algn="l"/>
                <a:tab pos="9474200" algn="l"/>
                <a:tab pos="10388600" algn="l"/>
              </a:tabLst>
              <a:defRPr sz="2400">
                <a:solidFill>
                  <a:srgbClr val="000000"/>
                </a:solidFill>
                <a:latin typeface="Times New Roman" pitchFamily="16" charset="0"/>
                <a:ea typeface="msgothic" charset="0"/>
                <a:cs typeface="msgothic" charset="0"/>
              </a:defRPr>
            </a:lvl4pPr>
            <a:lvl5pPr>
              <a:tabLst>
                <a:tab pos="330200" algn="l"/>
                <a:tab pos="1244600" algn="l"/>
                <a:tab pos="2159000" algn="l"/>
                <a:tab pos="3073400" algn="l"/>
                <a:tab pos="3987800" algn="l"/>
                <a:tab pos="4902200" algn="l"/>
                <a:tab pos="5816600" algn="l"/>
                <a:tab pos="6731000" algn="l"/>
                <a:tab pos="7645400" algn="l"/>
                <a:tab pos="8559800" algn="l"/>
                <a:tab pos="9474200" algn="l"/>
                <a:tab pos="10388600" algn="l"/>
              </a:tabLst>
              <a:defRPr sz="2400">
                <a:solidFill>
                  <a:srgbClr val="000000"/>
                </a:solidFill>
                <a:latin typeface="Times New Roman" pitchFamily="16" charset="0"/>
                <a:ea typeface="msgothic" charset="0"/>
                <a:cs typeface="msgothic"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0200" algn="l"/>
                <a:tab pos="1244600" algn="l"/>
                <a:tab pos="2159000" algn="l"/>
                <a:tab pos="3073400" algn="l"/>
                <a:tab pos="3987800" algn="l"/>
                <a:tab pos="4902200" algn="l"/>
                <a:tab pos="5816600" algn="l"/>
                <a:tab pos="6731000" algn="l"/>
                <a:tab pos="7645400" algn="l"/>
                <a:tab pos="8559800" algn="l"/>
                <a:tab pos="9474200" algn="l"/>
                <a:tab pos="10388600" algn="l"/>
              </a:tabLst>
              <a:defRPr sz="2400">
                <a:solidFill>
                  <a:srgbClr val="000000"/>
                </a:solidFill>
                <a:latin typeface="Times New Roman" pitchFamily="16" charset="0"/>
                <a:ea typeface="msgothic" charset="0"/>
                <a:cs typeface="msgothic"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0200" algn="l"/>
                <a:tab pos="1244600" algn="l"/>
                <a:tab pos="2159000" algn="l"/>
                <a:tab pos="3073400" algn="l"/>
                <a:tab pos="3987800" algn="l"/>
                <a:tab pos="4902200" algn="l"/>
                <a:tab pos="5816600" algn="l"/>
                <a:tab pos="6731000" algn="l"/>
                <a:tab pos="7645400" algn="l"/>
                <a:tab pos="8559800" algn="l"/>
                <a:tab pos="9474200" algn="l"/>
                <a:tab pos="10388600" algn="l"/>
              </a:tabLst>
              <a:defRPr sz="2400">
                <a:solidFill>
                  <a:srgbClr val="000000"/>
                </a:solidFill>
                <a:latin typeface="Times New Roman" pitchFamily="16" charset="0"/>
                <a:ea typeface="msgothic" charset="0"/>
                <a:cs typeface="msgothic"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0200" algn="l"/>
                <a:tab pos="1244600" algn="l"/>
                <a:tab pos="2159000" algn="l"/>
                <a:tab pos="3073400" algn="l"/>
                <a:tab pos="3987800" algn="l"/>
                <a:tab pos="4902200" algn="l"/>
                <a:tab pos="5816600" algn="l"/>
                <a:tab pos="6731000" algn="l"/>
                <a:tab pos="7645400" algn="l"/>
                <a:tab pos="8559800" algn="l"/>
                <a:tab pos="9474200" algn="l"/>
                <a:tab pos="10388600" algn="l"/>
              </a:tabLst>
              <a:defRPr sz="2400">
                <a:solidFill>
                  <a:srgbClr val="000000"/>
                </a:solidFill>
                <a:latin typeface="Times New Roman" pitchFamily="16" charset="0"/>
                <a:ea typeface="msgothic" charset="0"/>
                <a:cs typeface="msgothic"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0200" algn="l"/>
                <a:tab pos="1244600" algn="l"/>
                <a:tab pos="2159000" algn="l"/>
                <a:tab pos="3073400" algn="l"/>
                <a:tab pos="3987800" algn="l"/>
                <a:tab pos="4902200" algn="l"/>
                <a:tab pos="5816600" algn="l"/>
                <a:tab pos="6731000" algn="l"/>
                <a:tab pos="7645400" algn="l"/>
                <a:tab pos="8559800" algn="l"/>
                <a:tab pos="9474200" algn="l"/>
                <a:tab pos="10388600" algn="l"/>
              </a:tabLst>
              <a:defRPr sz="2400">
                <a:solidFill>
                  <a:srgbClr val="000000"/>
                </a:solidFill>
                <a:latin typeface="Times New Roman" pitchFamily="16" charset="0"/>
                <a:ea typeface="msgothic" charset="0"/>
                <a:cs typeface="msgothic" charset="0"/>
              </a:defRPr>
            </a:lvl9pPr>
          </a:lstStyle>
          <a:p>
            <a:pPr>
              <a:spcBef>
                <a:spcPts val="600"/>
              </a:spcBef>
            </a:pPr>
            <a:endParaRPr lang="en-US" sz="1600" dirty="0">
              <a:latin typeface="Arial" charset="0"/>
            </a:endParaRPr>
          </a:p>
        </p:txBody>
      </p:sp>
      <p:sp>
        <p:nvSpPr>
          <p:cNvPr id="2" name="Title 1"/>
          <p:cNvSpPr>
            <a:spLocks noGrp="1"/>
          </p:cNvSpPr>
          <p:nvPr>
            <p:ph type="title"/>
          </p:nvPr>
        </p:nvSpPr>
        <p:spPr/>
        <p:txBody>
          <a:bodyPr/>
          <a:lstStyle/>
          <a:p>
            <a:r>
              <a:rPr lang="en-US" dirty="0"/>
              <a:t>E3SM	</a:t>
            </a:r>
          </a:p>
        </p:txBody>
      </p:sp>
      <p:pic>
        <p:nvPicPr>
          <p:cNvPr id="5" name="Picture 4" descr="Earth-SwirlsWE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576" y="3214930"/>
            <a:ext cx="3116856" cy="2966752"/>
          </a:xfrm>
          <a:prstGeom prst="rect">
            <a:avLst/>
          </a:prstGeom>
        </p:spPr>
      </p:pic>
      <p:sp>
        <p:nvSpPr>
          <p:cNvPr id="9" name="Content Placeholder 2">
            <a:extLst>
              <a:ext uri="{FF2B5EF4-FFF2-40B4-BE49-F238E27FC236}">
                <a16:creationId xmlns:a16="http://schemas.microsoft.com/office/drawing/2014/main" id="{F244D966-4BFD-CF49-A1E4-B61C70FFC9C4}"/>
              </a:ext>
            </a:extLst>
          </p:cNvPr>
          <p:cNvSpPr txBox="1">
            <a:spLocks/>
          </p:cNvSpPr>
          <p:nvPr/>
        </p:nvSpPr>
        <p:spPr bwMode="auto">
          <a:xfrm>
            <a:off x="358652" y="961980"/>
            <a:ext cx="5907470" cy="52907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1"/>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1"/>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1"/>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latin typeface="+mn-lt"/>
              </a:rPr>
              <a:t>Global Earth System Model</a:t>
            </a:r>
          </a:p>
          <a:p>
            <a:r>
              <a:rPr lang="en-US" sz="1800" dirty="0">
                <a:latin typeface="+mn-lt"/>
              </a:rPr>
              <a:t>Atmosphere, Land, Ocean and Ice component models</a:t>
            </a:r>
          </a:p>
          <a:p>
            <a:r>
              <a:rPr lang="en-US" sz="1800" dirty="0">
                <a:latin typeface="+mn-lt"/>
              </a:rPr>
              <a:t>8 DOE labs, 12 university subcontracts, 53 FTEs spread over 87 individuals</a:t>
            </a:r>
          </a:p>
          <a:p>
            <a:r>
              <a:rPr lang="en-US" sz="1800" dirty="0">
                <a:latin typeface="+mn-lt"/>
              </a:rPr>
              <a:t>Development driven by DOE-SC mission interests:  Energy/water issues looking out 40 years</a:t>
            </a:r>
          </a:p>
          <a:p>
            <a:r>
              <a:rPr lang="en-US" sz="1800" b="1" dirty="0">
                <a:latin typeface="+mn-lt"/>
              </a:rPr>
              <a:t>Key computational goal:  Ensure E3SM effectively utilizes DOE pre-exascale and exascale supercomputers</a:t>
            </a:r>
          </a:p>
          <a:p>
            <a:r>
              <a:rPr lang="en-US" sz="1800" dirty="0">
                <a:latin typeface="+mn-lt"/>
              </a:rPr>
              <a:t>E3SM is open source / open development</a:t>
            </a:r>
          </a:p>
          <a:p>
            <a:pPr lvl="1"/>
            <a:r>
              <a:rPr lang="en-US" sz="1400" dirty="0">
                <a:latin typeface="+mn-lt"/>
              </a:rPr>
              <a:t>Website:   </a:t>
            </a:r>
            <a:r>
              <a:rPr lang="en-US" sz="1400" dirty="0">
                <a:latin typeface="+mn-lt"/>
                <a:hlinkClick r:id="rId5"/>
              </a:rPr>
              <a:t>www.e3sm.org</a:t>
            </a:r>
            <a:r>
              <a:rPr lang="en-US" sz="1400" dirty="0">
                <a:latin typeface="+mn-lt"/>
              </a:rPr>
              <a:t>   </a:t>
            </a:r>
          </a:p>
          <a:p>
            <a:pPr lvl="1"/>
            <a:r>
              <a:rPr lang="en-US" sz="1400" dirty="0" err="1">
                <a:latin typeface="+mn-lt"/>
              </a:rPr>
              <a:t>Github</a:t>
            </a:r>
            <a:r>
              <a:rPr lang="en-US" sz="1400" dirty="0">
                <a:latin typeface="+mn-lt"/>
              </a:rPr>
              <a:t>:  </a:t>
            </a:r>
            <a:r>
              <a:rPr lang="en-US" sz="1400" dirty="0">
                <a:latin typeface="+mn-lt"/>
                <a:hlinkClick r:id="rId6"/>
              </a:rPr>
              <a:t>https://github.com/E3SM-Project</a:t>
            </a:r>
            <a:endParaRPr lang="en-US" sz="1400" dirty="0">
              <a:latin typeface="+mn-lt"/>
            </a:endParaRPr>
          </a:p>
          <a:p>
            <a:pPr lvl="1">
              <a:lnSpc>
                <a:spcPct val="110000"/>
              </a:lnSpc>
            </a:pPr>
            <a:r>
              <a:rPr lang="en-US" sz="1400" dirty="0">
                <a:latin typeface="+mn-lt"/>
              </a:rPr>
              <a:t>DOE Science </a:t>
            </a:r>
            <a:r>
              <a:rPr lang="en-US" sz="1400" dirty="0" err="1">
                <a:latin typeface="+mn-lt"/>
              </a:rPr>
              <a:t>youtube</a:t>
            </a:r>
            <a:r>
              <a:rPr lang="en-US" sz="1400" dirty="0">
                <a:latin typeface="+mn-lt"/>
              </a:rPr>
              <a:t> channel:  </a:t>
            </a:r>
            <a:r>
              <a:rPr lang="en-US" sz="1400" dirty="0">
                <a:latin typeface="+mn-lt"/>
                <a:hlinkClick r:id="rId7"/>
              </a:rPr>
              <a:t>https://www.youtube.com/channel/UC_rhpi0lBeD1U-6nD2zvlBA</a:t>
            </a:r>
            <a:endParaRPr lang="en-US" sz="1400" dirty="0">
              <a:latin typeface="+mn-lt"/>
            </a:endParaRPr>
          </a:p>
          <a:p>
            <a:pPr lvl="1"/>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p:txBody>
      </p:sp>
    </p:spTree>
    <p:extLst>
      <p:ext uri="{BB962C8B-B14F-4D97-AF65-F5344CB8AC3E}">
        <p14:creationId xmlns:p14="http://schemas.microsoft.com/office/powerpoint/2010/main" val="2491217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939" y="1208269"/>
            <a:ext cx="4372178" cy="2889254"/>
          </a:xfrm>
          <a:prstGeom prst="rect">
            <a:avLst/>
          </a:prstGeom>
        </p:spPr>
      </p:pic>
      <p:sp>
        <p:nvSpPr>
          <p:cNvPr id="2" name="Title 1"/>
          <p:cNvSpPr>
            <a:spLocks noGrp="1"/>
          </p:cNvSpPr>
          <p:nvPr>
            <p:ph type="title"/>
          </p:nvPr>
        </p:nvSpPr>
        <p:spPr/>
        <p:txBody>
          <a:bodyPr/>
          <a:lstStyle/>
          <a:p>
            <a:r>
              <a:rPr lang="en-US" dirty="0"/>
              <a:t>E3SM-MMF Cloud Resolving Climate Model</a:t>
            </a:r>
          </a:p>
        </p:txBody>
      </p:sp>
      <p:sp>
        <p:nvSpPr>
          <p:cNvPr id="3" name="Content Placeholder 2"/>
          <p:cNvSpPr>
            <a:spLocks noGrp="1"/>
          </p:cNvSpPr>
          <p:nvPr>
            <p:ph idx="4294967295"/>
          </p:nvPr>
        </p:nvSpPr>
        <p:spPr>
          <a:xfrm>
            <a:off x="6209852" y="4097523"/>
            <a:ext cx="6054725" cy="2316593"/>
          </a:xfrm>
        </p:spPr>
        <p:txBody>
          <a:bodyPr/>
          <a:lstStyle/>
          <a:p>
            <a:r>
              <a:rPr lang="en-US" sz="2400" dirty="0"/>
              <a:t>Multiscale Modeling Framework / Super-Parameterization</a:t>
            </a:r>
          </a:p>
          <a:p>
            <a:r>
              <a:rPr lang="en-US" sz="2400" dirty="0"/>
              <a:t>Replaces traditional parameterizations with cloud resolving model within each grid cell of global climate model</a:t>
            </a:r>
          </a:p>
          <a:p>
            <a:pPr marL="0" indent="0">
              <a:buNone/>
            </a:pPr>
            <a:endParaRPr lang="en-US" sz="2400" dirty="0"/>
          </a:p>
        </p:txBody>
      </p:sp>
      <p:sp>
        <p:nvSpPr>
          <p:cNvPr id="5" name="Rectangle 4">
            <a:extLst>
              <a:ext uri="{FF2B5EF4-FFF2-40B4-BE49-F238E27FC236}">
                <a16:creationId xmlns:a16="http://schemas.microsoft.com/office/drawing/2014/main" id="{74C0957F-1AA4-4DA1-9A45-C4FF40CB0603}"/>
              </a:ext>
            </a:extLst>
          </p:cNvPr>
          <p:cNvSpPr/>
          <p:nvPr/>
        </p:nvSpPr>
        <p:spPr>
          <a:xfrm>
            <a:off x="527993" y="927987"/>
            <a:ext cx="5666516" cy="1938992"/>
          </a:xfrm>
          <a:prstGeom prst="rect">
            <a:avLst/>
          </a:prstGeom>
        </p:spPr>
        <p:txBody>
          <a:bodyPr wrap="square">
            <a:spAutoFit/>
          </a:bodyPr>
          <a:lstStyle/>
          <a:p>
            <a:pPr marL="0" indent="0">
              <a:buNone/>
            </a:pPr>
            <a:r>
              <a:rPr lang="en-US" sz="2400" b="1" dirty="0">
                <a:latin typeface="+mj-lt"/>
              </a:rPr>
              <a:t>Goal: </a:t>
            </a:r>
            <a:r>
              <a:rPr lang="en-US" sz="2400" dirty="0">
                <a:latin typeface="+mj-lt"/>
              </a:rPr>
              <a:t>Develop capability to assess regional impacts of climate change on the water cycle that directly affect the US economy such as agriculture and energy production. </a:t>
            </a:r>
          </a:p>
        </p:txBody>
      </p:sp>
      <p:pic>
        <p:nvPicPr>
          <p:cNvPr id="6" name="Picture 5">
            <a:extLst>
              <a:ext uri="{FF2B5EF4-FFF2-40B4-BE49-F238E27FC236}">
                <a16:creationId xmlns:a16="http://schemas.microsoft.com/office/drawing/2014/main" id="{580E8837-8B1A-4023-970E-ED70C2624124}"/>
              </a:ext>
            </a:extLst>
          </p:cNvPr>
          <p:cNvPicPr>
            <a:picLocks noChangeAspect="1"/>
          </p:cNvPicPr>
          <p:nvPr/>
        </p:nvPicPr>
        <p:blipFill>
          <a:blip r:embed="rId3"/>
          <a:stretch>
            <a:fillRect/>
          </a:stretch>
        </p:blipFill>
        <p:spPr>
          <a:xfrm>
            <a:off x="9555666" y="0"/>
            <a:ext cx="2491423" cy="1302821"/>
          </a:xfrm>
          <a:prstGeom prst="rect">
            <a:avLst/>
          </a:prstGeom>
        </p:spPr>
      </p:pic>
      <p:pic>
        <p:nvPicPr>
          <p:cNvPr id="10" name="Picture 9">
            <a:extLst>
              <a:ext uri="{FF2B5EF4-FFF2-40B4-BE49-F238E27FC236}">
                <a16:creationId xmlns:a16="http://schemas.microsoft.com/office/drawing/2014/main" id="{B3C08C6C-AD47-499B-8814-7107F3FCBDFA}"/>
              </a:ext>
            </a:extLst>
          </p:cNvPr>
          <p:cNvPicPr>
            <a:picLocks noChangeAspect="1"/>
          </p:cNvPicPr>
          <p:nvPr/>
        </p:nvPicPr>
        <p:blipFill>
          <a:blip r:embed="rId4"/>
          <a:stretch>
            <a:fillRect/>
          </a:stretch>
        </p:blipFill>
        <p:spPr>
          <a:xfrm>
            <a:off x="527993" y="2985116"/>
            <a:ext cx="5454157" cy="3429000"/>
          </a:xfrm>
          <a:prstGeom prst="rect">
            <a:avLst/>
          </a:prstGeom>
        </p:spPr>
      </p:pic>
    </p:spTree>
    <p:extLst>
      <p:ext uri="{BB962C8B-B14F-4D97-AF65-F5344CB8AC3E}">
        <p14:creationId xmlns:p14="http://schemas.microsoft.com/office/powerpoint/2010/main" val="1903147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EE599-5553-4C75-9BB7-F33B55358BCB}"/>
              </a:ext>
            </a:extLst>
          </p:cNvPr>
          <p:cNvSpPr>
            <a:spLocks noGrp="1"/>
          </p:cNvSpPr>
          <p:nvPr>
            <p:ph type="title"/>
          </p:nvPr>
        </p:nvSpPr>
        <p:spPr/>
        <p:txBody>
          <a:bodyPr/>
          <a:lstStyle/>
          <a:p>
            <a:r>
              <a:rPr lang="en-US" dirty="0"/>
              <a:t>Co-design</a:t>
            </a:r>
          </a:p>
        </p:txBody>
      </p:sp>
      <p:sp>
        <p:nvSpPr>
          <p:cNvPr id="3" name="Content Placeholder 2">
            <a:extLst>
              <a:ext uri="{FF2B5EF4-FFF2-40B4-BE49-F238E27FC236}">
                <a16:creationId xmlns:a16="http://schemas.microsoft.com/office/drawing/2014/main" id="{25B20EF6-94FC-4E85-AB51-87B9CF23D7C7}"/>
              </a:ext>
            </a:extLst>
          </p:cNvPr>
          <p:cNvSpPr>
            <a:spLocks noGrp="1"/>
          </p:cNvSpPr>
          <p:nvPr>
            <p:ph idx="1"/>
          </p:nvPr>
        </p:nvSpPr>
        <p:spPr>
          <a:xfrm>
            <a:off x="429767" y="1131220"/>
            <a:ext cx="7441911" cy="4047778"/>
          </a:xfrm>
        </p:spPr>
        <p:txBody>
          <a:bodyPr/>
          <a:lstStyle/>
          <a:p>
            <a:r>
              <a:rPr lang="en-US" sz="3200" dirty="0"/>
              <a:t>Feedback loop between applications, system s/w</a:t>
            </a:r>
            <a:br>
              <a:rPr lang="en-US" sz="3200" dirty="0"/>
            </a:br>
            <a:r>
              <a:rPr lang="en-US" sz="3200" dirty="0"/>
              <a:t>and computer architecture </a:t>
            </a:r>
          </a:p>
          <a:p>
            <a:r>
              <a:rPr lang="en-US" sz="3200" dirty="0"/>
              <a:t>Application requirements </a:t>
            </a:r>
            <a:br>
              <a:rPr lang="en-US" sz="3200" dirty="0"/>
            </a:br>
            <a:r>
              <a:rPr lang="en-US" sz="3200" dirty="0"/>
              <a:t>inform (influence?)</a:t>
            </a:r>
            <a:br>
              <a:rPr lang="en-US" sz="3200" dirty="0"/>
            </a:br>
            <a:r>
              <a:rPr lang="en-US" sz="3200" dirty="0"/>
              <a:t>hardware design </a:t>
            </a:r>
          </a:p>
          <a:p>
            <a:r>
              <a:rPr lang="en-US" sz="3200" dirty="0"/>
              <a:t>Technology choices and constraints guide problem formulation and design of algorithms.</a:t>
            </a:r>
          </a:p>
        </p:txBody>
      </p:sp>
      <p:graphicFrame>
        <p:nvGraphicFramePr>
          <p:cNvPr id="4" name="Diagram 3">
            <a:extLst>
              <a:ext uri="{FF2B5EF4-FFF2-40B4-BE49-F238E27FC236}">
                <a16:creationId xmlns:a16="http://schemas.microsoft.com/office/drawing/2014/main" id="{EAFBF8BF-F209-4E21-82A8-B9EEDF68BB3D}"/>
              </a:ext>
            </a:extLst>
          </p:cNvPr>
          <p:cNvGraphicFramePr/>
          <p:nvPr>
            <p:extLst>
              <p:ext uri="{D42A27DB-BD31-4B8C-83A1-F6EECF244321}">
                <p14:modId xmlns:p14="http://schemas.microsoft.com/office/powerpoint/2010/main" val="1509706327"/>
              </p:ext>
            </p:extLst>
          </p:nvPr>
        </p:nvGraphicFramePr>
        <p:xfrm>
          <a:off x="6955535" y="941831"/>
          <a:ext cx="4806698" cy="4047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9176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448055" y="5408695"/>
            <a:ext cx="11430000" cy="939854"/>
          </a:xfrm>
        </p:spPr>
        <p:txBody>
          <a:bodyPr>
            <a:noAutofit/>
          </a:bodyPr>
          <a:lstStyle/>
          <a:p>
            <a:pPr marL="0" indent="0">
              <a:buNone/>
            </a:pPr>
            <a:r>
              <a:rPr lang="en-US" sz="1600" dirty="0"/>
              <a:t>This research used resources of the Oak Ridge Leadership Computing Facility at the Oak Ridge National Laboratory, which is supported by the Office of Science of the U.S. Department of Energy under Contract No. DE-AC05-00OR22725.</a:t>
            </a:r>
          </a:p>
        </p:txBody>
      </p:sp>
      <p:grpSp>
        <p:nvGrpSpPr>
          <p:cNvPr id="10" name="Group 9">
            <a:extLst>
              <a:ext uri="{FF2B5EF4-FFF2-40B4-BE49-F238E27FC236}">
                <a16:creationId xmlns:a16="http://schemas.microsoft.com/office/drawing/2014/main" id="{E1F158BB-245F-432F-99A9-FABDECC17C42}"/>
              </a:ext>
            </a:extLst>
          </p:cNvPr>
          <p:cNvGrpSpPr/>
          <p:nvPr/>
        </p:nvGrpSpPr>
        <p:grpSpPr>
          <a:xfrm>
            <a:off x="2535052" y="3472968"/>
            <a:ext cx="7360478" cy="827145"/>
            <a:chOff x="466786" y="2166532"/>
            <a:chExt cx="9217152" cy="1102061"/>
          </a:xfrm>
        </p:grpSpPr>
        <p:pic>
          <p:nvPicPr>
            <p:cNvPr id="7" name="Picture 6">
              <a:extLst>
                <a:ext uri="{FF2B5EF4-FFF2-40B4-BE49-F238E27FC236}">
                  <a16:creationId xmlns:a16="http://schemas.microsoft.com/office/drawing/2014/main" id="{ECBE4369-F163-4519-8537-CD007E056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86" y="2166532"/>
              <a:ext cx="7137400" cy="1016000"/>
            </a:xfrm>
            <a:prstGeom prst="rect">
              <a:avLst/>
            </a:prstGeom>
          </p:spPr>
        </p:pic>
        <p:pic>
          <p:nvPicPr>
            <p:cNvPr id="9" name="Picture 8">
              <a:extLst>
                <a:ext uri="{FF2B5EF4-FFF2-40B4-BE49-F238E27FC236}">
                  <a16:creationId xmlns:a16="http://schemas.microsoft.com/office/drawing/2014/main" id="{DCEC922F-8AC7-44E5-A830-686F3F7E2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38" y="3182532"/>
              <a:ext cx="9144000" cy="86061"/>
            </a:xfrm>
            <a:prstGeom prst="rect">
              <a:avLst/>
            </a:prstGeom>
          </p:spPr>
        </p:pic>
      </p:grpSp>
      <p:pic>
        <p:nvPicPr>
          <p:cNvPr id="8" name="Picture 7" descr="A close up of a logo&#10;&#10;Description automatically generated">
            <a:extLst>
              <a:ext uri="{FF2B5EF4-FFF2-40B4-BE49-F238E27FC236}">
                <a16:creationId xmlns:a16="http://schemas.microsoft.com/office/drawing/2014/main" id="{9945A9B1-A3EE-40E3-8237-790B49E91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5029" y="776879"/>
            <a:ext cx="4211060" cy="1407486"/>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B2A859A7-8BC5-4AF7-8843-1C94E48AA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4329" y="2169235"/>
            <a:ext cx="2757239" cy="1089608"/>
          </a:xfrm>
          <a:prstGeom prst="rect">
            <a:avLst/>
          </a:prstGeom>
        </p:spPr>
      </p:pic>
      <p:pic>
        <p:nvPicPr>
          <p:cNvPr id="20" name="Picture 19" descr="A close up of a clock&#10;&#10;Description automatically generated">
            <a:extLst>
              <a:ext uri="{FF2B5EF4-FFF2-40B4-BE49-F238E27FC236}">
                <a16:creationId xmlns:a16="http://schemas.microsoft.com/office/drawing/2014/main" id="{EA6A51B4-8029-4334-A7F6-FCCA1306E8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7723" y="2412897"/>
            <a:ext cx="4572000" cy="769620"/>
          </a:xfrm>
          <a:prstGeom prst="rect">
            <a:avLst/>
          </a:prstGeom>
        </p:spPr>
      </p:pic>
      <p:pic>
        <p:nvPicPr>
          <p:cNvPr id="21" name="Content Placeholder 4">
            <a:extLst>
              <a:ext uri="{FF2B5EF4-FFF2-40B4-BE49-F238E27FC236}">
                <a16:creationId xmlns:a16="http://schemas.microsoft.com/office/drawing/2014/main" id="{2D7A1AC0-55C5-41D4-9BF6-B8A8DF3033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2360478" y="4719735"/>
            <a:ext cx="647700" cy="438150"/>
          </a:xfrm>
          <a:prstGeom prst="rect">
            <a:avLst/>
          </a:prstGeom>
          <a:noFill/>
          <a:ln w="9525">
            <a:noFill/>
            <a:miter lim="800000"/>
            <a:headEnd/>
            <a:tailEnd/>
          </a:ln>
        </p:spPr>
      </p:pic>
      <p:pic>
        <p:nvPicPr>
          <p:cNvPr id="22" name="Picture 21">
            <a:extLst>
              <a:ext uri="{FF2B5EF4-FFF2-40B4-BE49-F238E27FC236}">
                <a16:creationId xmlns:a16="http://schemas.microsoft.com/office/drawing/2014/main" id="{A3F6A745-45B8-49EB-9A6F-76BDB8F46E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0639" y="4614960"/>
            <a:ext cx="600075" cy="647700"/>
          </a:xfrm>
          <a:prstGeom prst="rect">
            <a:avLst/>
          </a:prstGeom>
        </p:spPr>
      </p:pic>
      <p:sp>
        <p:nvSpPr>
          <p:cNvPr id="23" name="TextBox 22">
            <a:extLst>
              <a:ext uri="{FF2B5EF4-FFF2-40B4-BE49-F238E27FC236}">
                <a16:creationId xmlns:a16="http://schemas.microsoft.com/office/drawing/2014/main" id="{7EBE0BEC-D63C-4BBA-86D6-6AC3A904A453}"/>
              </a:ext>
            </a:extLst>
          </p:cNvPr>
          <p:cNvSpPr txBox="1"/>
          <p:nvPr/>
        </p:nvSpPr>
        <p:spPr>
          <a:xfrm>
            <a:off x="4057418" y="4568465"/>
            <a:ext cx="6143797" cy="840230"/>
          </a:xfrm>
          <a:prstGeom prst="rect">
            <a:avLst/>
          </a:prstGeom>
          <a:noFill/>
        </p:spPr>
        <p:txBody>
          <a:bodyPr wrap="none" rtlCol="0">
            <a:spAutoFit/>
          </a:bodyPr>
          <a:lstStyle/>
          <a:p>
            <a:pPr>
              <a:lnSpc>
                <a:spcPct val="90000"/>
              </a:lnSpc>
            </a:pPr>
            <a:r>
              <a:rPr lang="en-US" dirty="0"/>
              <a:t>U.S. Department of Agriculture, U.S. Forest Service, </a:t>
            </a:r>
          </a:p>
          <a:p>
            <a:pPr>
              <a:lnSpc>
                <a:spcPct val="90000"/>
              </a:lnSpc>
            </a:pPr>
            <a:r>
              <a:rPr lang="en-US" dirty="0"/>
              <a:t>Eastern Forest Environmental Threat Assessment Center. </a:t>
            </a:r>
          </a:p>
          <a:p>
            <a:pPr algn="ctr">
              <a:lnSpc>
                <a:spcPct val="90000"/>
              </a:lnSpc>
            </a:pPr>
            <a:endParaRPr lang="en-US" dirty="0"/>
          </a:p>
        </p:txBody>
      </p:sp>
    </p:spTree>
    <p:extLst>
      <p:ext uri="{BB962C8B-B14F-4D97-AF65-F5344CB8AC3E}">
        <p14:creationId xmlns:p14="http://schemas.microsoft.com/office/powerpoint/2010/main" val="672862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03535D-66E4-4FEA-BB0C-6F3FE0F2D98C}"/>
              </a:ext>
            </a:extLst>
          </p:cNvPr>
          <p:cNvSpPr>
            <a:spLocks noGrp="1"/>
          </p:cNvSpPr>
          <p:nvPr>
            <p:ph type="title"/>
          </p:nvPr>
        </p:nvSpPr>
        <p:spPr>
          <a:xfrm>
            <a:off x="1725168" y="237744"/>
            <a:ext cx="4341471" cy="535531"/>
          </a:xfrm>
        </p:spPr>
        <p:txBody>
          <a:bodyPr/>
          <a:lstStyle/>
          <a:p>
            <a:r>
              <a:rPr lang="en-US" dirty="0"/>
              <a:t>Backup</a:t>
            </a:r>
          </a:p>
        </p:txBody>
      </p:sp>
    </p:spTree>
    <p:extLst>
      <p:ext uri="{BB962C8B-B14F-4D97-AF65-F5344CB8AC3E}">
        <p14:creationId xmlns:p14="http://schemas.microsoft.com/office/powerpoint/2010/main" val="1835182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D35AD8-CF3D-4B00-91FE-39DB5ED0530C}"/>
              </a:ext>
            </a:extLst>
          </p:cNvPr>
          <p:cNvSpPr>
            <a:spLocks noGrp="1"/>
          </p:cNvSpPr>
          <p:nvPr>
            <p:ph type="title"/>
          </p:nvPr>
        </p:nvSpPr>
        <p:spPr/>
        <p:txBody>
          <a:bodyPr/>
          <a:lstStyle/>
          <a:p>
            <a:r>
              <a:rPr lang="en-US" dirty="0"/>
              <a:t>E3SM-MMF Results</a:t>
            </a:r>
          </a:p>
        </p:txBody>
      </p:sp>
      <p:pic>
        <p:nvPicPr>
          <p:cNvPr id="3" name="Picture 2">
            <a:extLst>
              <a:ext uri="{FF2B5EF4-FFF2-40B4-BE49-F238E27FC236}">
                <a16:creationId xmlns:a16="http://schemas.microsoft.com/office/drawing/2014/main" id="{A7A6D297-515A-428F-BF46-ACCEF618CD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84249" y="745910"/>
            <a:ext cx="9224462" cy="5188760"/>
          </a:xfrm>
          <a:prstGeom prst="rect">
            <a:avLst/>
          </a:prstGeom>
        </p:spPr>
      </p:pic>
      <p:sp>
        <p:nvSpPr>
          <p:cNvPr id="4" name="Rectangle 3">
            <a:extLst>
              <a:ext uri="{FF2B5EF4-FFF2-40B4-BE49-F238E27FC236}">
                <a16:creationId xmlns:a16="http://schemas.microsoft.com/office/drawing/2014/main" id="{B3993B6F-01AE-4FF7-935C-FFD1804379EE}"/>
              </a:ext>
            </a:extLst>
          </p:cNvPr>
          <p:cNvSpPr/>
          <p:nvPr/>
        </p:nvSpPr>
        <p:spPr>
          <a:xfrm>
            <a:off x="1774722" y="5957459"/>
            <a:ext cx="9043516" cy="923330"/>
          </a:xfrm>
          <a:prstGeom prst="rect">
            <a:avLst/>
          </a:prstGeom>
        </p:spPr>
        <p:txBody>
          <a:bodyPr wrap="square">
            <a:spAutoFit/>
          </a:bodyPr>
          <a:lstStyle/>
          <a:p>
            <a:r>
              <a:rPr lang="en-US" dirty="0">
                <a:solidFill>
                  <a:srgbClr val="000000"/>
                </a:solidFill>
                <a:latin typeface="+mj-lt"/>
              </a:rPr>
              <a:t>Water vapor contours after 40 days of simulation with E3SM-MMF using a 28km global grid and CRMs with 64 internal columns on 1,024 Summit nodes.  </a:t>
            </a:r>
            <a:br>
              <a:rPr lang="en-US" dirty="0">
                <a:solidFill>
                  <a:srgbClr val="000000"/>
                </a:solidFill>
                <a:latin typeface="+mj-lt"/>
              </a:rPr>
            </a:br>
            <a:r>
              <a:rPr lang="en-US" dirty="0">
                <a:solidFill>
                  <a:srgbClr val="000000"/>
                </a:solidFill>
                <a:latin typeface="+mj-lt"/>
              </a:rPr>
              <a:t>Credit: Kyle Pressel </a:t>
            </a:r>
            <a:endParaRPr lang="en-US" dirty="0">
              <a:latin typeface="+mj-lt"/>
            </a:endParaRPr>
          </a:p>
        </p:txBody>
      </p:sp>
    </p:spTree>
    <p:extLst>
      <p:ext uri="{BB962C8B-B14F-4D97-AF65-F5344CB8AC3E}">
        <p14:creationId xmlns:p14="http://schemas.microsoft.com/office/powerpoint/2010/main" val="2784646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3B01-28CB-48C7-BEFA-02AFEA3D6F99}"/>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6D2C4E0C-B345-4120-86C8-B6C388DB2A39}"/>
              </a:ext>
            </a:extLst>
          </p:cNvPr>
          <p:cNvSpPr>
            <a:spLocks noGrp="1"/>
          </p:cNvSpPr>
          <p:nvPr>
            <p:ph idx="1"/>
          </p:nvPr>
        </p:nvSpPr>
        <p:spPr>
          <a:xfrm>
            <a:off x="500307" y="983175"/>
            <a:ext cx="11430000" cy="4047778"/>
          </a:xfrm>
        </p:spPr>
        <p:txBody>
          <a:bodyPr/>
          <a:lstStyle/>
          <a:p>
            <a:r>
              <a:rPr lang="en-US" dirty="0"/>
              <a:t>Parallel k-means clustering implementation for hybrid supercomputers</a:t>
            </a:r>
          </a:p>
          <a:p>
            <a:r>
              <a:rPr lang="en-US" dirty="0"/>
              <a:t>BLAS formulation to accelerate Euclidean distance calculations</a:t>
            </a:r>
          </a:p>
          <a:p>
            <a:r>
              <a:rPr lang="en-US" dirty="0"/>
              <a:t>Demonstrated up to 2</a:t>
            </a:r>
            <a:r>
              <a:rPr lang="en-US" i="1" dirty="0"/>
              <a:t>.</a:t>
            </a:r>
            <a:r>
              <a:rPr lang="en-US" dirty="0"/>
              <a:t>7x and 2.95x speedup over baseline CPU version in specific problem configurations on Titan and Summit </a:t>
            </a:r>
          </a:p>
          <a:p>
            <a:r>
              <a:rPr lang="en-US" dirty="0"/>
              <a:t>Demonstrated capability to process large datasets</a:t>
            </a:r>
          </a:p>
          <a:p>
            <a:r>
              <a:rPr lang="en-US" dirty="0"/>
              <a:t>Several Earth science applications</a:t>
            </a:r>
          </a:p>
          <a:p>
            <a:pPr lvl="1"/>
            <a:r>
              <a:rPr lang="en-US" dirty="0">
                <a:latin typeface="Century Gothic" panose="020B0502020202020204" pitchFamily="34" charset="0"/>
              </a:rPr>
              <a:t>Great Smoky Mountains National Park: identification of vegetation structure </a:t>
            </a:r>
          </a:p>
          <a:p>
            <a:pPr lvl="1"/>
            <a:r>
              <a:rPr lang="en-US" dirty="0">
                <a:latin typeface="Century Gothic" panose="020B0502020202020204" pitchFamily="34" charset="0"/>
              </a:rPr>
              <a:t>Global Climate Regimes: understanding global patterns of climate, vegetation and terrestrial ecology</a:t>
            </a:r>
          </a:p>
          <a:p>
            <a:endParaRPr lang="en-US" dirty="0"/>
          </a:p>
        </p:txBody>
      </p:sp>
    </p:spTree>
    <p:extLst>
      <p:ext uri="{BB962C8B-B14F-4D97-AF65-F5344CB8AC3E}">
        <p14:creationId xmlns:p14="http://schemas.microsoft.com/office/powerpoint/2010/main" val="569087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94255-9A14-4091-862D-6C93B959386A}"/>
              </a:ext>
            </a:extLst>
          </p:cNvPr>
          <p:cNvSpPr>
            <a:spLocks noGrp="1"/>
          </p:cNvSpPr>
          <p:nvPr>
            <p:ph type="title"/>
          </p:nvPr>
        </p:nvSpPr>
        <p:spPr/>
        <p:txBody>
          <a:bodyPr/>
          <a:lstStyle/>
          <a:p>
            <a:r>
              <a:rPr lang="en-US" dirty="0"/>
              <a:t>History : Scalable algorithms for Clustering</a:t>
            </a:r>
          </a:p>
        </p:txBody>
      </p:sp>
      <p:sp>
        <p:nvSpPr>
          <p:cNvPr id="4" name="Text Placeholder 3">
            <a:extLst>
              <a:ext uri="{FF2B5EF4-FFF2-40B4-BE49-F238E27FC236}">
                <a16:creationId xmlns:a16="http://schemas.microsoft.com/office/drawing/2014/main" id="{3A50B52A-3F91-410E-A609-9C5BB2D01872}"/>
              </a:ext>
            </a:extLst>
          </p:cNvPr>
          <p:cNvSpPr>
            <a:spLocks noGrp="1"/>
          </p:cNvSpPr>
          <p:nvPr>
            <p:ph type="body" idx="1"/>
          </p:nvPr>
        </p:nvSpPr>
        <p:spPr>
          <a:xfrm>
            <a:off x="835580" y="934755"/>
            <a:ext cx="5187515" cy="685039"/>
          </a:xfrm>
        </p:spPr>
        <p:txBody>
          <a:bodyPr/>
          <a:lstStyle/>
          <a:p>
            <a:r>
              <a:rPr lang="en-US" dirty="0"/>
              <a:t>One of the first Beowulf clusters (ca ‘97)</a:t>
            </a:r>
          </a:p>
        </p:txBody>
      </p:sp>
      <p:pic>
        <p:nvPicPr>
          <p:cNvPr id="9" name="Content Placeholder 8" descr="A picture containing indoor&#10;&#10;Description automatically generated">
            <a:extLst>
              <a:ext uri="{FF2B5EF4-FFF2-40B4-BE49-F238E27FC236}">
                <a16:creationId xmlns:a16="http://schemas.microsoft.com/office/drawing/2014/main" id="{51687DD8-489F-4075-9398-AAF8B9F47E64}"/>
              </a:ext>
            </a:extLst>
          </p:cNvPr>
          <p:cNvPicPr>
            <a:picLocks noGrp="1" noChangeAspect="1"/>
          </p:cNvPicPr>
          <p:nvPr>
            <p:ph sz="half" idx="2"/>
          </p:nvPr>
        </p:nvPicPr>
        <p:blipFill>
          <a:blip r:embed="rId2"/>
          <a:stretch>
            <a:fillRect/>
          </a:stretch>
        </p:blipFill>
        <p:spPr>
          <a:xfrm>
            <a:off x="835579" y="1744698"/>
            <a:ext cx="5187515" cy="4150013"/>
          </a:xfrm>
        </p:spPr>
      </p:pic>
      <p:sp>
        <p:nvSpPr>
          <p:cNvPr id="6" name="Text Placeholder 5">
            <a:extLst>
              <a:ext uri="{FF2B5EF4-FFF2-40B4-BE49-F238E27FC236}">
                <a16:creationId xmlns:a16="http://schemas.microsoft.com/office/drawing/2014/main" id="{C80A55BF-35F1-4668-B72D-39FCA3B5EE20}"/>
              </a:ext>
            </a:extLst>
          </p:cNvPr>
          <p:cNvSpPr>
            <a:spLocks noGrp="1"/>
          </p:cNvSpPr>
          <p:nvPr>
            <p:ph type="body" sz="quarter" idx="3"/>
          </p:nvPr>
        </p:nvSpPr>
        <p:spPr>
          <a:xfrm>
            <a:off x="6399012" y="934755"/>
            <a:ext cx="5472069" cy="685039"/>
          </a:xfrm>
        </p:spPr>
        <p:txBody>
          <a:bodyPr/>
          <a:lstStyle/>
          <a:p>
            <a:r>
              <a:rPr lang="en-US" dirty="0"/>
              <a:t>Data Analytics/Machine Learning</a:t>
            </a:r>
          </a:p>
        </p:txBody>
      </p:sp>
      <p:pic>
        <p:nvPicPr>
          <p:cNvPr id="11" name="Content Placeholder 10" descr="A group of people in a room&#10;&#10;Description automatically generated">
            <a:extLst>
              <a:ext uri="{FF2B5EF4-FFF2-40B4-BE49-F238E27FC236}">
                <a16:creationId xmlns:a16="http://schemas.microsoft.com/office/drawing/2014/main" id="{EE1B5569-D3AB-4935-9385-D87D42DDC306}"/>
              </a:ext>
            </a:extLst>
          </p:cNvPr>
          <p:cNvPicPr>
            <a:picLocks noGrp="1" noChangeAspect="1"/>
          </p:cNvPicPr>
          <p:nvPr>
            <p:ph sz="quarter" idx="4"/>
          </p:nvPr>
        </p:nvPicPr>
        <p:blipFill>
          <a:blip r:embed="rId3"/>
          <a:stretch>
            <a:fillRect/>
          </a:stretch>
        </p:blipFill>
        <p:spPr>
          <a:xfrm>
            <a:off x="6413586" y="1959302"/>
            <a:ext cx="5472069" cy="3683852"/>
          </a:xfrm>
        </p:spPr>
      </p:pic>
      <p:sp>
        <p:nvSpPr>
          <p:cNvPr id="13" name="Rectangle 12">
            <a:extLst>
              <a:ext uri="{FF2B5EF4-FFF2-40B4-BE49-F238E27FC236}">
                <a16:creationId xmlns:a16="http://schemas.microsoft.com/office/drawing/2014/main" id="{504F4DB8-5197-4383-9FF3-06E7182A417F}"/>
              </a:ext>
            </a:extLst>
          </p:cNvPr>
          <p:cNvSpPr/>
          <p:nvPr/>
        </p:nvSpPr>
        <p:spPr>
          <a:xfrm>
            <a:off x="1802004" y="5982662"/>
            <a:ext cx="9622972" cy="670704"/>
          </a:xfrm>
          <a:prstGeom prst="rect">
            <a:avLst/>
          </a:prstGeom>
        </p:spPr>
        <p:txBody>
          <a:bodyPr wrap="square">
            <a:spAutoFit/>
          </a:bodyPr>
          <a:lstStyle/>
          <a:p>
            <a:r>
              <a:rPr lang="en-US" dirty="0">
                <a:latin typeface="CMSS8"/>
              </a:rPr>
              <a:t>Originally developed in 1996-97 for use on the Stone </a:t>
            </a:r>
            <a:r>
              <a:rPr lang="en-US" dirty="0" err="1">
                <a:latin typeface="CMSS8"/>
              </a:rPr>
              <a:t>Soupercomputer</a:t>
            </a:r>
            <a:r>
              <a:rPr lang="en-US" dirty="0">
                <a:latin typeface="CMSS8"/>
              </a:rPr>
              <a:t>, a very early Beowulf cluster (see “The Do-It-Yourself Supercomputer", </a:t>
            </a:r>
            <a:r>
              <a:rPr lang="en-US" dirty="0">
                <a:latin typeface="CMSSI8"/>
              </a:rPr>
              <a:t>Scientific American</a:t>
            </a:r>
            <a:r>
              <a:rPr lang="en-US" dirty="0">
                <a:latin typeface="CMSS8"/>
              </a:rPr>
              <a:t>, 265 (2), pp. 72-79, 2001.)</a:t>
            </a:r>
            <a:endParaRPr lang="en-US" dirty="0"/>
          </a:p>
        </p:txBody>
      </p:sp>
    </p:spTree>
    <p:extLst>
      <p:ext uri="{BB962C8B-B14F-4D97-AF65-F5344CB8AC3E}">
        <p14:creationId xmlns:p14="http://schemas.microsoft.com/office/powerpoint/2010/main" val="1376683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F400-A907-4259-9C0F-A218E1B5EF58}"/>
              </a:ext>
            </a:extLst>
          </p:cNvPr>
          <p:cNvSpPr>
            <a:spLocks noGrp="1"/>
          </p:cNvSpPr>
          <p:nvPr>
            <p:ph type="title"/>
          </p:nvPr>
        </p:nvSpPr>
        <p:spPr/>
        <p:txBody>
          <a:bodyPr/>
          <a:lstStyle/>
          <a:p>
            <a:r>
              <a:rPr lang="en-US" dirty="0"/>
              <a:t>Datasets</a:t>
            </a:r>
          </a:p>
        </p:txBody>
      </p:sp>
      <p:sp>
        <p:nvSpPr>
          <p:cNvPr id="3" name="Content Placeholder 2">
            <a:extLst>
              <a:ext uri="{FF2B5EF4-FFF2-40B4-BE49-F238E27FC236}">
                <a16:creationId xmlns:a16="http://schemas.microsoft.com/office/drawing/2014/main" id="{399374C3-E7A1-4DC7-9C18-3590D468CBDD}"/>
              </a:ext>
            </a:extLst>
          </p:cNvPr>
          <p:cNvSpPr>
            <a:spLocks noGrp="1"/>
          </p:cNvSpPr>
          <p:nvPr>
            <p:ph idx="1"/>
          </p:nvPr>
        </p:nvSpPr>
        <p:spPr>
          <a:xfrm>
            <a:off x="429767" y="813815"/>
            <a:ext cx="11430000" cy="5604401"/>
          </a:xfrm>
        </p:spPr>
        <p:txBody>
          <a:bodyPr>
            <a:normAutofit fontScale="92500" lnSpcReduction="10000"/>
          </a:bodyPr>
          <a:lstStyle/>
          <a:p>
            <a:pPr marL="0" indent="0">
              <a:buNone/>
            </a:pPr>
            <a:r>
              <a:rPr lang="en-US" b="1" dirty="0">
                <a:solidFill>
                  <a:schemeClr val="tx2"/>
                </a:solidFill>
              </a:rPr>
              <a:t>Great Smoky Mountains National Park (GSMNP)</a:t>
            </a:r>
          </a:p>
          <a:p>
            <a:r>
              <a:rPr lang="en-US" dirty="0"/>
              <a:t>Airborne multiple return Light Detection and Ranging (LiDAR) data</a:t>
            </a:r>
          </a:p>
          <a:p>
            <a:pPr lvl="1"/>
            <a:r>
              <a:rPr lang="en-US" dirty="0"/>
              <a:t>Vertical canopy structure of the vegetation (74 dimensions)</a:t>
            </a:r>
          </a:p>
          <a:p>
            <a:pPr lvl="1"/>
            <a:r>
              <a:rPr lang="en-US" dirty="0"/>
              <a:t>30 </a:t>
            </a:r>
            <a:r>
              <a:rPr lang="en-US" i="1" dirty="0"/>
              <a:t>m × </a:t>
            </a:r>
            <a:r>
              <a:rPr lang="en-US" dirty="0"/>
              <a:t>30 </a:t>
            </a:r>
            <a:r>
              <a:rPr lang="en-US" i="1" dirty="0"/>
              <a:t>m </a:t>
            </a:r>
            <a:r>
              <a:rPr lang="en-US" dirty="0"/>
              <a:t>spatial resolution horizontal grid </a:t>
            </a:r>
          </a:p>
          <a:p>
            <a:pPr lvl="1"/>
            <a:r>
              <a:rPr lang="en-US" dirty="0"/>
              <a:t>1 </a:t>
            </a:r>
            <a:r>
              <a:rPr lang="en-US" i="1" dirty="0"/>
              <a:t>m </a:t>
            </a:r>
            <a:r>
              <a:rPr lang="en-US" dirty="0"/>
              <a:t>vertical resolution to identify vegetation height from the ground surface</a:t>
            </a:r>
          </a:p>
          <a:p>
            <a:pPr marL="0" indent="0">
              <a:buNone/>
            </a:pPr>
            <a:r>
              <a:rPr lang="en-US" b="1" dirty="0">
                <a:solidFill>
                  <a:schemeClr val="tx2"/>
                </a:solidFill>
              </a:rPr>
              <a:t>Global Climate Regimes</a:t>
            </a:r>
          </a:p>
          <a:p>
            <a:r>
              <a:rPr lang="en-US" dirty="0"/>
              <a:t>Bioclimatic (</a:t>
            </a:r>
            <a:r>
              <a:rPr lang="en-US" dirty="0" err="1"/>
              <a:t>BioClim</a:t>
            </a:r>
            <a:r>
              <a:rPr lang="en-US" dirty="0"/>
              <a:t>) data for the contemporary period (17 dimensions)</a:t>
            </a:r>
          </a:p>
          <a:p>
            <a:r>
              <a:rPr lang="en-US" dirty="0"/>
              <a:t>Climate models from IPCC Third Assessment Report (CMIP3) – Parallel Climate Model (PCM) and HadCM3 model </a:t>
            </a:r>
          </a:p>
          <a:p>
            <a:r>
              <a:rPr lang="en-US" dirty="0"/>
              <a:t>Two different emissions scenarios: </a:t>
            </a:r>
          </a:p>
          <a:p>
            <a:pPr lvl="1"/>
            <a:r>
              <a:rPr lang="en-US" dirty="0"/>
              <a:t>B1 (lower emissions), A1FI (high emissions)</a:t>
            </a:r>
          </a:p>
          <a:p>
            <a:endParaRPr lang="en-US" dirty="0"/>
          </a:p>
        </p:txBody>
      </p:sp>
    </p:spTree>
    <p:extLst>
      <p:ext uri="{BB962C8B-B14F-4D97-AF65-F5344CB8AC3E}">
        <p14:creationId xmlns:p14="http://schemas.microsoft.com/office/powerpoint/2010/main" val="2923824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4CA6-F51A-483D-A7A7-20369F735013}"/>
              </a:ext>
            </a:extLst>
          </p:cNvPr>
          <p:cNvSpPr>
            <a:spLocks noGrp="1"/>
          </p:cNvSpPr>
          <p:nvPr>
            <p:ph type="title"/>
          </p:nvPr>
        </p:nvSpPr>
        <p:spPr/>
        <p:txBody>
          <a:bodyPr/>
          <a:lstStyle/>
          <a:p>
            <a:r>
              <a:rPr lang="en-US" dirty="0"/>
              <a:t>Global Climate Regimes: Variables</a:t>
            </a:r>
          </a:p>
        </p:txBody>
      </p:sp>
      <p:pic>
        <p:nvPicPr>
          <p:cNvPr id="4" name="Content Placeholder 3">
            <a:extLst>
              <a:ext uri="{FF2B5EF4-FFF2-40B4-BE49-F238E27FC236}">
                <a16:creationId xmlns:a16="http://schemas.microsoft.com/office/drawing/2014/main" id="{94B5F729-FA7C-4D36-A7A0-E44E309513A9}"/>
              </a:ext>
            </a:extLst>
          </p:cNvPr>
          <p:cNvPicPr>
            <a:picLocks noGrp="1" noChangeAspect="1"/>
          </p:cNvPicPr>
          <p:nvPr>
            <p:ph idx="1"/>
          </p:nvPr>
        </p:nvPicPr>
        <p:blipFill>
          <a:blip r:embed="rId2"/>
          <a:stretch>
            <a:fillRect/>
          </a:stretch>
        </p:blipFill>
        <p:spPr>
          <a:xfrm>
            <a:off x="2569029" y="894152"/>
            <a:ext cx="6185220" cy="5802739"/>
          </a:xfrm>
          <a:prstGeom prst="rect">
            <a:avLst/>
          </a:prstGeom>
        </p:spPr>
      </p:pic>
    </p:spTree>
    <p:extLst>
      <p:ext uri="{BB962C8B-B14F-4D97-AF65-F5344CB8AC3E}">
        <p14:creationId xmlns:p14="http://schemas.microsoft.com/office/powerpoint/2010/main" val="1496824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8B744-624B-44D9-8BC5-B1B6022C863A}"/>
              </a:ext>
            </a:extLst>
          </p:cNvPr>
          <p:cNvSpPr>
            <a:spLocks noGrp="1"/>
          </p:cNvSpPr>
          <p:nvPr>
            <p:ph type="title"/>
          </p:nvPr>
        </p:nvSpPr>
        <p:spPr/>
        <p:txBody>
          <a:bodyPr/>
          <a:lstStyle/>
          <a:p>
            <a:r>
              <a:rPr lang="en-US" dirty="0"/>
              <a:t>Summit Early Science Results</a:t>
            </a:r>
          </a:p>
        </p:txBody>
      </p:sp>
      <p:graphicFrame>
        <p:nvGraphicFramePr>
          <p:cNvPr id="4" name="Content Placeholder 3">
            <a:extLst>
              <a:ext uri="{FF2B5EF4-FFF2-40B4-BE49-F238E27FC236}">
                <a16:creationId xmlns:a16="http://schemas.microsoft.com/office/drawing/2014/main" id="{021C1FF1-077B-453D-A3B6-76904F2F536B}"/>
              </a:ext>
            </a:extLst>
          </p:cNvPr>
          <p:cNvGraphicFramePr>
            <a:graphicFrameLocks noGrp="1"/>
          </p:cNvGraphicFramePr>
          <p:nvPr>
            <p:ph idx="1"/>
            <p:extLst/>
          </p:nvPr>
        </p:nvGraphicFramePr>
        <p:xfrm>
          <a:off x="2066325" y="2784053"/>
          <a:ext cx="7238702" cy="2189076"/>
        </p:xfrm>
        <a:graphic>
          <a:graphicData uri="http://schemas.openxmlformats.org/drawingml/2006/table">
            <a:tbl>
              <a:tblPr/>
              <a:tblGrid>
                <a:gridCol w="1641402">
                  <a:extLst>
                    <a:ext uri="{9D8B030D-6E8A-4147-A177-3AD203B41FA5}">
                      <a16:colId xmlns:a16="http://schemas.microsoft.com/office/drawing/2014/main" val="402828541"/>
                    </a:ext>
                  </a:extLst>
                </a:gridCol>
                <a:gridCol w="814797">
                  <a:extLst>
                    <a:ext uri="{9D8B030D-6E8A-4147-A177-3AD203B41FA5}">
                      <a16:colId xmlns:a16="http://schemas.microsoft.com/office/drawing/2014/main" val="102355536"/>
                    </a:ext>
                  </a:extLst>
                </a:gridCol>
                <a:gridCol w="873840">
                  <a:extLst>
                    <a:ext uri="{9D8B030D-6E8A-4147-A177-3AD203B41FA5}">
                      <a16:colId xmlns:a16="http://schemas.microsoft.com/office/drawing/2014/main" val="121429115"/>
                    </a:ext>
                  </a:extLst>
                </a:gridCol>
                <a:gridCol w="708519">
                  <a:extLst>
                    <a:ext uri="{9D8B030D-6E8A-4147-A177-3AD203B41FA5}">
                      <a16:colId xmlns:a16="http://schemas.microsoft.com/office/drawing/2014/main" val="1294211702"/>
                    </a:ext>
                  </a:extLst>
                </a:gridCol>
                <a:gridCol w="1086396">
                  <a:extLst>
                    <a:ext uri="{9D8B030D-6E8A-4147-A177-3AD203B41FA5}">
                      <a16:colId xmlns:a16="http://schemas.microsoft.com/office/drawing/2014/main" val="1229856072"/>
                    </a:ext>
                  </a:extLst>
                </a:gridCol>
                <a:gridCol w="1228099">
                  <a:extLst>
                    <a:ext uri="{9D8B030D-6E8A-4147-A177-3AD203B41FA5}">
                      <a16:colId xmlns:a16="http://schemas.microsoft.com/office/drawing/2014/main" val="2326277758"/>
                    </a:ext>
                  </a:extLst>
                </a:gridCol>
                <a:gridCol w="885649">
                  <a:extLst>
                    <a:ext uri="{9D8B030D-6E8A-4147-A177-3AD203B41FA5}">
                      <a16:colId xmlns:a16="http://schemas.microsoft.com/office/drawing/2014/main" val="1409797205"/>
                    </a:ext>
                  </a:extLst>
                </a:gridCol>
              </a:tblGrid>
              <a:tr h="890358">
                <a:tc>
                  <a:txBody>
                    <a:bodyPr/>
                    <a:lstStyle/>
                    <a:p>
                      <a:pPr algn="ctr" rtl="0" fontAlgn="b">
                        <a:spcBef>
                          <a:spcPts val="0"/>
                        </a:spcBef>
                        <a:spcAft>
                          <a:spcPts val="0"/>
                        </a:spcAft>
                      </a:pPr>
                      <a:r>
                        <a:rPr lang="en-US" sz="1600" b="1" i="0" u="none" strike="noStrike" dirty="0">
                          <a:solidFill>
                            <a:srgbClr val="000000"/>
                          </a:solidFill>
                          <a:effectLst/>
                          <a:latin typeface="Times New Roman" panose="02020603050405020304" pitchFamily="18" charset="0"/>
                        </a:rPr>
                        <a:t>Problem Config</a:t>
                      </a:r>
                      <a:endParaRPr lang="en-US" sz="2400" dirty="0">
                        <a:effectLst/>
                      </a:endParaRPr>
                    </a:p>
                  </a:txBody>
                  <a:tcPr marL="63500" marR="63500" marT="63500" marB="6350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algn="ctr" rtl="0" fontAlgn="b">
                        <a:spcBef>
                          <a:spcPts val="0"/>
                        </a:spcBef>
                        <a:spcAft>
                          <a:spcPts val="0"/>
                        </a:spcAft>
                      </a:pPr>
                      <a:r>
                        <a:rPr lang="en-US" sz="1600" b="1" i="0" u="none" strike="noStrike">
                          <a:solidFill>
                            <a:srgbClr val="000000"/>
                          </a:solidFill>
                          <a:effectLst/>
                          <a:latin typeface="Times New Roman" panose="02020603050405020304" pitchFamily="18" charset="0"/>
                        </a:rPr>
                        <a:t>Data</a:t>
                      </a:r>
                      <a:endParaRPr lang="en-US" sz="2400">
                        <a:effectLst/>
                      </a:endParaRPr>
                    </a:p>
                    <a:p>
                      <a:pPr algn="ctr" rtl="0" fontAlgn="b">
                        <a:spcBef>
                          <a:spcPts val="0"/>
                        </a:spcBef>
                        <a:spcAft>
                          <a:spcPts val="0"/>
                        </a:spcAft>
                      </a:pPr>
                      <a:r>
                        <a:rPr lang="en-US" sz="1600" b="1" i="0" u="none" strike="noStrike">
                          <a:solidFill>
                            <a:srgbClr val="000000"/>
                          </a:solidFill>
                          <a:effectLst/>
                          <a:latin typeface="Times New Roman" panose="02020603050405020304" pitchFamily="18" charset="0"/>
                        </a:rPr>
                        <a:t>Size</a:t>
                      </a:r>
                      <a:endParaRPr lang="en-US" sz="2400">
                        <a:effectLst/>
                      </a:endParaRPr>
                    </a:p>
                  </a:txBody>
                  <a:tcPr marL="63500" marR="63500" marT="63500" marB="6350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algn="ctr" rtl="0" fontAlgn="b">
                        <a:spcBef>
                          <a:spcPts val="0"/>
                        </a:spcBef>
                        <a:spcAft>
                          <a:spcPts val="0"/>
                        </a:spcAft>
                      </a:pPr>
                      <a:r>
                        <a:rPr lang="en-US" sz="1600" b="1" i="0" u="none" strike="noStrike">
                          <a:solidFill>
                            <a:srgbClr val="000000"/>
                          </a:solidFill>
                          <a:effectLst/>
                          <a:latin typeface="Times New Roman" panose="02020603050405020304" pitchFamily="18" charset="0"/>
                        </a:rPr>
                        <a:t>No. of Clusters</a:t>
                      </a:r>
                      <a:endParaRPr lang="en-US" sz="2400">
                        <a:effectLst/>
                      </a:endParaRPr>
                    </a:p>
                  </a:txBody>
                  <a:tcPr marL="63500" marR="63500" marT="63500" marB="6350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algn="ctr" rtl="0" fontAlgn="b">
                        <a:spcBef>
                          <a:spcPts val="0"/>
                        </a:spcBef>
                        <a:spcAft>
                          <a:spcPts val="0"/>
                        </a:spcAft>
                      </a:pPr>
                      <a:r>
                        <a:rPr lang="en-US" sz="1600" b="1" i="0" u="none" strike="noStrike">
                          <a:solidFill>
                            <a:srgbClr val="000000"/>
                          </a:solidFill>
                          <a:effectLst/>
                          <a:latin typeface="Times New Roman" panose="02020603050405020304" pitchFamily="18" charset="0"/>
                        </a:rPr>
                        <a:t>Nodes</a:t>
                      </a:r>
                      <a:endParaRPr lang="en-US" sz="2400">
                        <a:effectLst/>
                      </a:endParaRPr>
                    </a:p>
                  </a:txBody>
                  <a:tcPr marL="63500" marR="63500" marT="63500" marB="6350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algn="ctr" rtl="0" fontAlgn="b">
                        <a:spcBef>
                          <a:spcPts val="0"/>
                        </a:spcBef>
                        <a:spcAft>
                          <a:spcPts val="0"/>
                        </a:spcAft>
                      </a:pPr>
                      <a:r>
                        <a:rPr lang="en-US" sz="1600" b="1" i="0" u="none" strike="noStrike">
                          <a:solidFill>
                            <a:srgbClr val="000000"/>
                          </a:solidFill>
                          <a:effectLst/>
                          <a:latin typeface="Times New Roman" panose="02020603050405020304" pitchFamily="18" charset="0"/>
                        </a:rPr>
                        <a:t>CPU (avg cluster time/iter)</a:t>
                      </a:r>
                      <a:endParaRPr lang="en-US" sz="2400">
                        <a:effectLst/>
                      </a:endParaRPr>
                    </a:p>
                  </a:txBody>
                  <a:tcPr marL="63500" marR="63500" marT="63500" marB="6350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algn="ctr" rtl="0" fontAlgn="b">
                        <a:spcBef>
                          <a:spcPts val="0"/>
                        </a:spcBef>
                        <a:spcAft>
                          <a:spcPts val="0"/>
                        </a:spcAft>
                      </a:pPr>
                      <a:r>
                        <a:rPr lang="en-US" sz="1600" b="1" i="0" u="none" strike="noStrike">
                          <a:solidFill>
                            <a:srgbClr val="000000"/>
                          </a:solidFill>
                          <a:effectLst/>
                          <a:latin typeface="Times New Roman" panose="02020603050405020304" pitchFamily="18" charset="0"/>
                        </a:rPr>
                        <a:t>GPU (avg cluster time /iter)</a:t>
                      </a:r>
                      <a:endParaRPr lang="en-US" sz="2400">
                        <a:effectLst/>
                      </a:endParaRPr>
                    </a:p>
                  </a:txBody>
                  <a:tcPr marL="63500" marR="63500" marT="63500" marB="6350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algn="ctr" rtl="0" fontAlgn="b">
                        <a:spcBef>
                          <a:spcPts val="0"/>
                        </a:spcBef>
                        <a:spcAft>
                          <a:spcPts val="0"/>
                        </a:spcAft>
                      </a:pPr>
                      <a:r>
                        <a:rPr lang="en-US" sz="1600" b="1" i="0" u="none" strike="noStrike" dirty="0">
                          <a:solidFill>
                            <a:srgbClr val="000000"/>
                          </a:solidFill>
                          <a:effectLst/>
                          <a:latin typeface="Times New Roman" panose="02020603050405020304" pitchFamily="18" charset="0"/>
                        </a:rPr>
                        <a:t>Speedup</a:t>
                      </a:r>
                      <a:endParaRPr lang="en-US" sz="2400" dirty="0">
                        <a:effectLst/>
                      </a:endParaRPr>
                    </a:p>
                  </a:txBody>
                  <a:tcPr marL="63500" marR="63500" marT="63500" marB="6350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277292368"/>
                  </a:ext>
                </a:extLst>
              </a:tr>
              <a:tr h="408360">
                <a:tc>
                  <a:txBody>
                    <a:bodyPr/>
                    <a:lstStyle/>
                    <a:p>
                      <a:pPr rtl="0" fontAlgn="t">
                        <a:spcBef>
                          <a:spcPts val="0"/>
                        </a:spcBef>
                        <a:spcAft>
                          <a:spcPts val="0"/>
                        </a:spcAft>
                      </a:pPr>
                      <a:r>
                        <a:rPr lang="en-US" sz="1600" b="0" i="0" u="none" strike="noStrike">
                          <a:solidFill>
                            <a:srgbClr val="000000"/>
                          </a:solidFill>
                          <a:effectLst/>
                          <a:latin typeface="Times New Roman" panose="02020603050405020304" pitchFamily="18" charset="0"/>
                        </a:rPr>
                        <a:t>Phenology 2000 </a:t>
                      </a:r>
                      <a:endParaRPr lang="en-US" sz="24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a:solidFill>
                            <a:srgbClr val="000000"/>
                          </a:solidFill>
                          <a:effectLst/>
                          <a:latin typeface="Times New Roman" panose="02020603050405020304" pitchFamily="18" charset="0"/>
                        </a:rPr>
                        <a:t>25 GB</a:t>
                      </a:r>
                      <a:endParaRPr lang="en-US" sz="24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a:solidFill>
                            <a:srgbClr val="000000"/>
                          </a:solidFill>
                          <a:effectLst/>
                          <a:latin typeface="Times New Roman" panose="02020603050405020304" pitchFamily="18" charset="0"/>
                        </a:rPr>
                        <a:t>1000</a:t>
                      </a:r>
                      <a:endParaRPr lang="en-US" sz="24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a:solidFill>
                            <a:srgbClr val="000000"/>
                          </a:solidFill>
                          <a:effectLst/>
                          <a:latin typeface="Times New Roman" panose="02020603050405020304" pitchFamily="18" charset="0"/>
                        </a:rPr>
                        <a:t>1</a:t>
                      </a:r>
                      <a:endParaRPr lang="en-US" sz="24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a:solidFill>
                            <a:srgbClr val="000000"/>
                          </a:solidFill>
                          <a:effectLst/>
                          <a:latin typeface="Times New Roman" panose="02020603050405020304" pitchFamily="18" charset="0"/>
                        </a:rPr>
                        <a:t>22.69 s</a:t>
                      </a:r>
                      <a:endParaRPr lang="en-US" sz="24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a:solidFill>
                            <a:srgbClr val="000000"/>
                          </a:solidFill>
                          <a:effectLst/>
                          <a:latin typeface="Times New Roman" panose="02020603050405020304" pitchFamily="18" charset="0"/>
                        </a:rPr>
                        <a:t>8.47 s</a:t>
                      </a:r>
                      <a:endParaRPr lang="en-US" sz="24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a:solidFill>
                            <a:srgbClr val="000000"/>
                          </a:solidFill>
                          <a:effectLst/>
                          <a:latin typeface="Times New Roman" panose="02020603050405020304" pitchFamily="18" charset="0"/>
                        </a:rPr>
                        <a:t>2.67</a:t>
                      </a:r>
                      <a:endParaRPr lang="en-US" sz="24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2661826"/>
                  </a:ext>
                </a:extLst>
              </a:tr>
              <a:tr h="890358">
                <a:tc>
                  <a:txBody>
                    <a:bodyPr/>
                    <a:lstStyle/>
                    <a:p>
                      <a:pPr rtl="0" fontAlgn="t">
                        <a:spcBef>
                          <a:spcPts val="0"/>
                        </a:spcBef>
                        <a:spcAft>
                          <a:spcPts val="0"/>
                        </a:spcAft>
                      </a:pPr>
                      <a:r>
                        <a:rPr lang="en-US" sz="1600" b="0" i="0" u="none" strike="noStrike">
                          <a:solidFill>
                            <a:srgbClr val="000000"/>
                          </a:solidFill>
                          <a:effectLst/>
                          <a:latin typeface="Times New Roman" panose="02020603050405020304" pitchFamily="18" charset="0"/>
                        </a:rPr>
                        <a:t>CONUS Phenology 2000–2015</a:t>
                      </a:r>
                      <a:endParaRPr lang="en-US" sz="24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a:solidFill>
                            <a:srgbClr val="000000"/>
                          </a:solidFill>
                          <a:effectLst/>
                          <a:latin typeface="Times New Roman" panose="02020603050405020304" pitchFamily="18" charset="0"/>
                        </a:rPr>
                        <a:t>395 GB</a:t>
                      </a:r>
                      <a:endParaRPr lang="en-US" sz="24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a:solidFill>
                            <a:srgbClr val="000000"/>
                          </a:solidFill>
                          <a:effectLst/>
                          <a:latin typeface="Times New Roman" panose="02020603050405020304" pitchFamily="18" charset="0"/>
                        </a:rPr>
                        <a:t>1000</a:t>
                      </a:r>
                      <a:endParaRPr lang="en-US" sz="24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a:solidFill>
                            <a:srgbClr val="000000"/>
                          </a:solidFill>
                          <a:effectLst/>
                          <a:latin typeface="Times New Roman" panose="02020603050405020304" pitchFamily="18" charset="0"/>
                        </a:rPr>
                        <a:t>100</a:t>
                      </a:r>
                      <a:endParaRPr lang="en-US" sz="24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dirty="0">
                          <a:solidFill>
                            <a:srgbClr val="000000"/>
                          </a:solidFill>
                          <a:effectLst/>
                          <a:latin typeface="Times New Roman" panose="02020603050405020304" pitchFamily="18" charset="0"/>
                        </a:rPr>
                        <a:t>10.60 s</a:t>
                      </a:r>
                      <a:endParaRPr lang="en-US" sz="24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dirty="0">
                          <a:solidFill>
                            <a:srgbClr val="000000"/>
                          </a:solidFill>
                          <a:effectLst/>
                          <a:latin typeface="Times New Roman" panose="02020603050405020304" pitchFamily="18" charset="0"/>
                        </a:rPr>
                        <a:t>3.59 s</a:t>
                      </a:r>
                      <a:endParaRPr lang="en-US" sz="24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t">
                        <a:spcBef>
                          <a:spcPts val="0"/>
                        </a:spcBef>
                        <a:spcAft>
                          <a:spcPts val="0"/>
                        </a:spcAft>
                      </a:pPr>
                      <a:r>
                        <a:rPr lang="en-US" sz="1600" b="0" i="0" u="none" strike="noStrike" dirty="0">
                          <a:solidFill>
                            <a:srgbClr val="000000"/>
                          </a:solidFill>
                          <a:effectLst/>
                          <a:latin typeface="Times New Roman" panose="02020603050405020304" pitchFamily="18" charset="0"/>
                        </a:rPr>
                        <a:t>2.95</a:t>
                      </a:r>
                      <a:endParaRPr lang="en-US" sz="24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2373852"/>
                  </a:ext>
                </a:extLst>
              </a:tr>
            </a:tbl>
          </a:graphicData>
        </a:graphic>
      </p:graphicFrame>
      <p:sp>
        <p:nvSpPr>
          <p:cNvPr id="7" name="Content Placeholder 2">
            <a:extLst>
              <a:ext uri="{FF2B5EF4-FFF2-40B4-BE49-F238E27FC236}">
                <a16:creationId xmlns:a16="http://schemas.microsoft.com/office/drawing/2014/main" id="{FA01777F-F8B9-41AE-A8C7-9586448380EB}"/>
              </a:ext>
            </a:extLst>
          </p:cNvPr>
          <p:cNvSpPr txBox="1">
            <a:spLocks/>
          </p:cNvSpPr>
          <p:nvPr/>
        </p:nvSpPr>
        <p:spPr bwMode="auto">
          <a:xfrm>
            <a:off x="1552491" y="1095211"/>
            <a:ext cx="7993845" cy="1785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6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Initial porting to Summit</a:t>
            </a:r>
          </a:p>
          <a:p>
            <a:r>
              <a:rPr lang="en-US" dirty="0"/>
              <a:t>Performance Analysis and optimization</a:t>
            </a:r>
          </a:p>
          <a:p>
            <a:r>
              <a:rPr lang="en-US" dirty="0"/>
              <a:t>Process large datasets – infeasible on Titan</a:t>
            </a:r>
          </a:p>
        </p:txBody>
      </p:sp>
    </p:spTree>
    <p:extLst>
      <p:ext uri="{BB962C8B-B14F-4D97-AF65-F5344CB8AC3E}">
        <p14:creationId xmlns:p14="http://schemas.microsoft.com/office/powerpoint/2010/main" val="524041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DD34D-3E48-4288-86D9-0A1E3D1E9F75}"/>
              </a:ext>
            </a:extLst>
          </p:cNvPr>
          <p:cNvSpPr>
            <a:spLocks noGrp="1"/>
          </p:cNvSpPr>
          <p:nvPr>
            <p:ph type="title"/>
          </p:nvPr>
        </p:nvSpPr>
        <p:spPr/>
        <p:txBody>
          <a:bodyPr/>
          <a:lstStyle/>
          <a:p>
            <a:r>
              <a:rPr lang="en-US" dirty="0"/>
              <a:t>Performance: Strong Scaling</a:t>
            </a:r>
          </a:p>
        </p:txBody>
      </p:sp>
      <p:pic>
        <p:nvPicPr>
          <p:cNvPr id="5" name="Content Placeholder 4">
            <a:extLst>
              <a:ext uri="{FF2B5EF4-FFF2-40B4-BE49-F238E27FC236}">
                <a16:creationId xmlns:a16="http://schemas.microsoft.com/office/drawing/2014/main" id="{68469A91-3F25-40F8-B7A5-081F390166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4080" y="737157"/>
            <a:ext cx="7396480" cy="5547361"/>
          </a:xfrm>
        </p:spPr>
      </p:pic>
    </p:spTree>
    <p:extLst>
      <p:ext uri="{BB962C8B-B14F-4D97-AF65-F5344CB8AC3E}">
        <p14:creationId xmlns:p14="http://schemas.microsoft.com/office/powerpoint/2010/main" val="1941084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7B923-CFD9-4EB6-A21A-2D4FCD4B5A8F}"/>
              </a:ext>
            </a:extLst>
          </p:cNvPr>
          <p:cNvSpPr>
            <a:spLocks noGrp="1"/>
          </p:cNvSpPr>
          <p:nvPr>
            <p:ph type="title"/>
          </p:nvPr>
        </p:nvSpPr>
        <p:spPr/>
        <p:txBody>
          <a:bodyPr/>
          <a:lstStyle/>
          <a:p>
            <a:r>
              <a:rPr lang="en-US" dirty="0"/>
              <a:t>Performance Comparison</a:t>
            </a:r>
          </a:p>
        </p:txBody>
      </p:sp>
      <p:pic>
        <p:nvPicPr>
          <p:cNvPr id="5" name="Content Placeholder 4">
            <a:extLst>
              <a:ext uri="{FF2B5EF4-FFF2-40B4-BE49-F238E27FC236}">
                <a16:creationId xmlns:a16="http://schemas.microsoft.com/office/drawing/2014/main" id="{E0BE1E30-0F0D-4F50-BAAE-367412A9F7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4233" y="897383"/>
            <a:ext cx="7134690" cy="5351018"/>
          </a:xfrm>
        </p:spPr>
      </p:pic>
    </p:spTree>
    <p:extLst>
      <p:ext uri="{BB962C8B-B14F-4D97-AF65-F5344CB8AC3E}">
        <p14:creationId xmlns:p14="http://schemas.microsoft.com/office/powerpoint/2010/main" val="3672945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3DD48-6B1C-4C61-961D-31135CF538BF}"/>
              </a:ext>
            </a:extLst>
          </p:cNvPr>
          <p:cNvSpPr>
            <a:spLocks noGrp="1"/>
          </p:cNvSpPr>
          <p:nvPr>
            <p:ph type="title"/>
          </p:nvPr>
        </p:nvSpPr>
        <p:spPr/>
        <p:txBody>
          <a:bodyPr/>
          <a:lstStyle/>
          <a:p>
            <a:r>
              <a:rPr lang="en-US" dirty="0"/>
              <a:t>Applications</a:t>
            </a:r>
          </a:p>
        </p:txBody>
      </p:sp>
      <p:sp>
        <p:nvSpPr>
          <p:cNvPr id="3" name="Content Placeholder 2">
            <a:extLst>
              <a:ext uri="{FF2B5EF4-FFF2-40B4-BE49-F238E27FC236}">
                <a16:creationId xmlns:a16="http://schemas.microsoft.com/office/drawing/2014/main" id="{BD7AD939-3350-4D57-94B8-B79B29018F76}"/>
              </a:ext>
            </a:extLst>
          </p:cNvPr>
          <p:cNvSpPr>
            <a:spLocks noGrp="1"/>
          </p:cNvSpPr>
          <p:nvPr>
            <p:ph idx="1"/>
          </p:nvPr>
        </p:nvSpPr>
        <p:spPr>
          <a:xfrm>
            <a:off x="429767" y="1405111"/>
            <a:ext cx="11430000" cy="4047778"/>
          </a:xfrm>
        </p:spPr>
        <p:txBody>
          <a:bodyPr/>
          <a:lstStyle/>
          <a:p>
            <a:r>
              <a:rPr lang="en-US" dirty="0"/>
              <a:t>Vegetation mapping and characterization</a:t>
            </a:r>
          </a:p>
          <a:p>
            <a:r>
              <a:rPr lang="en-US" dirty="0"/>
              <a:t>Development of ecoregions</a:t>
            </a:r>
          </a:p>
          <a:p>
            <a:r>
              <a:rPr lang="en-US" dirty="0"/>
              <a:t>Species distribution</a:t>
            </a:r>
          </a:p>
          <a:p>
            <a:r>
              <a:rPr lang="en-US" dirty="0" err="1"/>
              <a:t>ForWarn</a:t>
            </a:r>
            <a:r>
              <a:rPr lang="en-US" dirty="0"/>
              <a:t>: </a:t>
            </a:r>
            <a:r>
              <a:rPr lang="en-US" u="sng" dirty="0"/>
              <a:t>Real-time Operational </a:t>
            </a:r>
            <a:r>
              <a:rPr lang="en-US" dirty="0"/>
              <a:t>Forest health monitoring</a:t>
            </a:r>
          </a:p>
          <a:p>
            <a:r>
              <a:rPr lang="en-US" dirty="0"/>
              <a:t>Global Fire Regimes</a:t>
            </a:r>
          </a:p>
          <a:p>
            <a:r>
              <a:rPr lang="en-US" dirty="0"/>
              <a:t>Climate zone classification</a:t>
            </a:r>
          </a:p>
          <a:p>
            <a:r>
              <a:rPr lang="en-US" dirty="0"/>
              <a:t>Understand climate regime changes in future </a:t>
            </a:r>
          </a:p>
          <a:p>
            <a:pPr lvl="1"/>
            <a:r>
              <a:rPr lang="en-US" dirty="0"/>
              <a:t>Under various predicted climate change scenarios</a:t>
            </a:r>
          </a:p>
          <a:p>
            <a:endParaRPr lang="en-US" dirty="0"/>
          </a:p>
          <a:p>
            <a:endParaRPr lang="en-US" dirty="0"/>
          </a:p>
          <a:p>
            <a:endParaRPr lang="en-US" dirty="0"/>
          </a:p>
        </p:txBody>
      </p:sp>
    </p:spTree>
    <p:extLst>
      <p:ext uri="{BB962C8B-B14F-4D97-AF65-F5344CB8AC3E}">
        <p14:creationId xmlns:p14="http://schemas.microsoft.com/office/powerpoint/2010/main" val="653762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082B-571F-470B-AEF7-B0DAECCA90CC}"/>
              </a:ext>
            </a:extLst>
          </p:cNvPr>
          <p:cNvSpPr>
            <a:spLocks noGrp="1"/>
          </p:cNvSpPr>
          <p:nvPr>
            <p:ph type="title"/>
          </p:nvPr>
        </p:nvSpPr>
        <p:spPr/>
        <p:txBody>
          <a:bodyPr/>
          <a:lstStyle/>
          <a:p>
            <a:r>
              <a:rPr lang="en-US" dirty="0"/>
              <a:t>Some Datasets</a:t>
            </a:r>
          </a:p>
        </p:txBody>
      </p:sp>
      <p:sp>
        <p:nvSpPr>
          <p:cNvPr id="3" name="Content Placeholder 2">
            <a:extLst>
              <a:ext uri="{FF2B5EF4-FFF2-40B4-BE49-F238E27FC236}">
                <a16:creationId xmlns:a16="http://schemas.microsoft.com/office/drawing/2014/main" id="{D60DB4BA-B157-48D8-91B3-8D4168416795}"/>
              </a:ext>
            </a:extLst>
          </p:cNvPr>
          <p:cNvSpPr>
            <a:spLocks noGrp="1"/>
          </p:cNvSpPr>
          <p:nvPr>
            <p:ph idx="1"/>
          </p:nvPr>
        </p:nvSpPr>
        <p:spPr>
          <a:xfrm>
            <a:off x="626848" y="3999062"/>
            <a:ext cx="11430000" cy="2858938"/>
          </a:xfrm>
        </p:spPr>
        <p:txBody>
          <a:bodyPr/>
          <a:lstStyle/>
          <a:p>
            <a:pPr marL="0" indent="0">
              <a:buNone/>
            </a:pPr>
            <a:r>
              <a:rPr lang="en-US" b="1" dirty="0"/>
              <a:t>Preprocessing</a:t>
            </a:r>
          </a:p>
          <a:p>
            <a:r>
              <a:rPr lang="en-US" dirty="0"/>
              <a:t>Standardized the data set along each dimension </a:t>
            </a:r>
          </a:p>
          <a:p>
            <a:r>
              <a:rPr lang="en-US" dirty="0"/>
              <a:t>Fairly represent every dimension in the clustering algorithm for high-dimensional datasets.</a:t>
            </a:r>
          </a:p>
        </p:txBody>
      </p:sp>
      <p:graphicFrame>
        <p:nvGraphicFramePr>
          <p:cNvPr id="10" name="Table 9">
            <a:extLst>
              <a:ext uri="{FF2B5EF4-FFF2-40B4-BE49-F238E27FC236}">
                <a16:creationId xmlns:a16="http://schemas.microsoft.com/office/drawing/2014/main" id="{3E94D3D4-E9C8-47B0-8E52-D00F64B68F3D}"/>
              </a:ext>
            </a:extLst>
          </p:cNvPr>
          <p:cNvGraphicFramePr>
            <a:graphicFrameLocks noGrp="1"/>
          </p:cNvGraphicFramePr>
          <p:nvPr>
            <p:extLst>
              <p:ext uri="{D42A27DB-BD31-4B8C-83A1-F6EECF244321}">
                <p14:modId xmlns:p14="http://schemas.microsoft.com/office/powerpoint/2010/main" val="3178610444"/>
              </p:ext>
            </p:extLst>
          </p:nvPr>
        </p:nvGraphicFramePr>
        <p:xfrm>
          <a:off x="1138140" y="976970"/>
          <a:ext cx="10226543" cy="2858938"/>
        </p:xfrm>
        <a:graphic>
          <a:graphicData uri="http://schemas.openxmlformats.org/drawingml/2006/table">
            <a:tbl>
              <a:tblPr firstRow="1">
                <a:tableStyleId>{5C22544A-7EE6-4342-B048-85BDC9FD1C3A}</a:tableStyleId>
              </a:tblPr>
              <a:tblGrid>
                <a:gridCol w="5242563">
                  <a:extLst>
                    <a:ext uri="{9D8B030D-6E8A-4147-A177-3AD203B41FA5}">
                      <a16:colId xmlns:a16="http://schemas.microsoft.com/office/drawing/2014/main" val="1900896967"/>
                    </a:ext>
                  </a:extLst>
                </a:gridCol>
                <a:gridCol w="2250831">
                  <a:extLst>
                    <a:ext uri="{9D8B030D-6E8A-4147-A177-3AD203B41FA5}">
                      <a16:colId xmlns:a16="http://schemas.microsoft.com/office/drawing/2014/main" val="3573637057"/>
                    </a:ext>
                  </a:extLst>
                </a:gridCol>
                <a:gridCol w="2733149">
                  <a:extLst>
                    <a:ext uri="{9D8B030D-6E8A-4147-A177-3AD203B41FA5}">
                      <a16:colId xmlns:a16="http://schemas.microsoft.com/office/drawing/2014/main" val="160329623"/>
                    </a:ext>
                  </a:extLst>
                </a:gridCol>
              </a:tblGrid>
              <a:tr h="524948">
                <a:tc>
                  <a:txBody>
                    <a:bodyPr/>
                    <a:lstStyle/>
                    <a:p>
                      <a:pPr algn="l" rtl="0" fontAlgn="b"/>
                      <a:r>
                        <a:rPr lang="en-US" sz="2800" u="none" strike="noStrike" dirty="0">
                          <a:effectLst/>
                        </a:rPr>
                        <a:t>Problem Config</a:t>
                      </a:r>
                      <a:endParaRPr lang="en-US" sz="2800" b="1"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l" rtl="0" fontAlgn="b"/>
                      <a:r>
                        <a:rPr lang="en-US" sz="2800" u="none" strike="noStrike">
                          <a:effectLst/>
                        </a:rPr>
                        <a:t>Data Size</a:t>
                      </a:r>
                      <a:endParaRPr lang="en-US" sz="2800" b="1" i="0" u="none" strike="noStrike">
                        <a:solidFill>
                          <a:srgbClr val="000000"/>
                        </a:solidFill>
                        <a:effectLst/>
                        <a:latin typeface="Century Gothic" panose="020B0502020202020204" pitchFamily="34" charset="0"/>
                      </a:endParaRPr>
                    </a:p>
                  </a:txBody>
                  <a:tcPr marL="9525" marR="9525" marT="9525" marB="0" anchor="b"/>
                </a:tc>
                <a:tc>
                  <a:txBody>
                    <a:bodyPr/>
                    <a:lstStyle/>
                    <a:p>
                      <a:pPr algn="l" rtl="0" fontAlgn="b"/>
                      <a:r>
                        <a:rPr lang="en-US" sz="2800" u="none" strike="noStrike">
                          <a:effectLst/>
                        </a:rPr>
                        <a:t>No. of Clusters</a:t>
                      </a:r>
                      <a:endParaRPr lang="en-US" sz="2800" b="1" i="0" u="none" strike="noStrike">
                        <a:solidFill>
                          <a:srgbClr val="000000"/>
                        </a:solidFill>
                        <a:effectLst/>
                        <a:latin typeface="Century Gothic" panose="020B0502020202020204" pitchFamily="34" charset="0"/>
                      </a:endParaRPr>
                    </a:p>
                  </a:txBody>
                  <a:tcPr marL="9525" marR="9525" marT="9525" marB="0" anchor="b"/>
                </a:tc>
                <a:extLst>
                  <a:ext uri="{0D108BD9-81ED-4DB2-BD59-A6C34878D82A}">
                    <a16:rowId xmlns:a16="http://schemas.microsoft.com/office/drawing/2014/main" val="3220315428"/>
                  </a:ext>
                </a:extLst>
              </a:tr>
              <a:tr h="441590">
                <a:tc>
                  <a:txBody>
                    <a:bodyPr/>
                    <a:lstStyle/>
                    <a:p>
                      <a:pPr algn="l" fontAlgn="b"/>
                      <a:r>
                        <a:rPr lang="en-US" sz="2800" u="none" strike="noStrike" dirty="0">
                          <a:effectLst/>
                        </a:rPr>
                        <a:t>GSMNP LiDAR</a:t>
                      </a:r>
                      <a:endParaRPr lang="en-US" sz="2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en-US" sz="2800" u="none" strike="noStrike">
                          <a:effectLst/>
                        </a:rPr>
                        <a:t>900 MB</a:t>
                      </a:r>
                      <a:endParaRPr lang="en-US" sz="2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2800" u="none" strike="noStrike">
                          <a:effectLst/>
                        </a:rPr>
                        <a:t>30</a:t>
                      </a:r>
                      <a:endParaRPr lang="en-US" sz="2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56835170"/>
                  </a:ext>
                </a:extLst>
              </a:tr>
              <a:tr h="505296">
                <a:tc>
                  <a:txBody>
                    <a:bodyPr/>
                    <a:lstStyle/>
                    <a:p>
                      <a:pPr algn="l" fontAlgn="b"/>
                      <a:r>
                        <a:rPr lang="en-US" sz="2800" u="none" strike="noStrike" dirty="0">
                          <a:effectLst/>
                        </a:rPr>
                        <a:t>CMIP3 Climate States</a:t>
                      </a:r>
                      <a:endParaRPr lang="en-US" sz="2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en-US" sz="2800" u="none" strike="noStrike">
                          <a:effectLst/>
                        </a:rPr>
                        <a:t>8 GB</a:t>
                      </a:r>
                      <a:endParaRPr lang="en-US" sz="2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2800" u="none" strike="noStrike">
                          <a:effectLst/>
                        </a:rPr>
                        <a:t>1000</a:t>
                      </a:r>
                      <a:endParaRPr lang="en-US" sz="2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41327094"/>
                  </a:ext>
                </a:extLst>
              </a:tr>
              <a:tr h="513566">
                <a:tc>
                  <a:txBody>
                    <a:bodyPr/>
                    <a:lstStyle/>
                    <a:p>
                      <a:pPr algn="l" fontAlgn="b"/>
                      <a:r>
                        <a:rPr lang="en-US" sz="2800" u="none" strike="noStrike" dirty="0">
                          <a:effectLst/>
                        </a:rPr>
                        <a:t>Phenology 2000 </a:t>
                      </a:r>
                      <a:endParaRPr lang="en-US" sz="2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en-US" sz="2800" u="none" strike="noStrike">
                          <a:effectLst/>
                        </a:rPr>
                        <a:t>25 GB</a:t>
                      </a:r>
                      <a:endParaRPr lang="en-US" sz="2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2800" u="none" strike="noStrike" dirty="0">
                          <a:effectLst/>
                        </a:rPr>
                        <a:t>1000</a:t>
                      </a:r>
                      <a:endParaRPr lang="en-US" sz="2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35788587"/>
                  </a:ext>
                </a:extLst>
              </a:tr>
              <a:tr h="873538">
                <a:tc>
                  <a:txBody>
                    <a:bodyPr/>
                    <a:lstStyle/>
                    <a:p>
                      <a:pPr algn="l" fontAlgn="b"/>
                      <a:r>
                        <a:rPr lang="en-US" sz="2800" u="none" strike="noStrike" dirty="0">
                          <a:effectLst/>
                        </a:rPr>
                        <a:t>CONUS Phenology 2000–2017</a:t>
                      </a:r>
                      <a:endParaRPr lang="en-US" sz="2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en-US" sz="2800" u="none" strike="noStrike" dirty="0">
                          <a:effectLst/>
                        </a:rPr>
                        <a:t>500 GB</a:t>
                      </a:r>
                      <a:endParaRPr lang="en-US" sz="2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2800" u="none" strike="noStrike" dirty="0">
                          <a:effectLst/>
                        </a:rPr>
                        <a:t>1000</a:t>
                      </a:r>
                      <a:endParaRPr lang="en-US" sz="2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76686147"/>
                  </a:ext>
                </a:extLst>
              </a:tr>
            </a:tbl>
          </a:graphicData>
        </a:graphic>
      </p:graphicFrame>
    </p:spTree>
    <p:extLst>
      <p:ext uri="{BB962C8B-B14F-4D97-AF65-F5344CB8AC3E}">
        <p14:creationId xmlns:p14="http://schemas.microsoft.com/office/powerpoint/2010/main" val="2791705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6497F-B902-42E1-B951-BD090C7FB6B7}"/>
              </a:ext>
            </a:extLst>
          </p:cNvPr>
          <p:cNvSpPr>
            <a:spLocks noGrp="1"/>
          </p:cNvSpPr>
          <p:nvPr>
            <p:ph type="title"/>
          </p:nvPr>
        </p:nvSpPr>
        <p:spPr/>
        <p:txBody>
          <a:bodyPr/>
          <a:lstStyle/>
          <a:p>
            <a:r>
              <a:rPr lang="en-US" dirty="0"/>
              <a:t>Parallel k-means Outline</a:t>
            </a:r>
          </a:p>
        </p:txBody>
      </p:sp>
      <p:sp>
        <p:nvSpPr>
          <p:cNvPr id="3" name="Content Placeholder 2">
            <a:extLst>
              <a:ext uri="{FF2B5EF4-FFF2-40B4-BE49-F238E27FC236}">
                <a16:creationId xmlns:a16="http://schemas.microsoft.com/office/drawing/2014/main" id="{5AB8692F-2101-4F99-B4EE-2240CBC8DD40}"/>
              </a:ext>
            </a:extLst>
          </p:cNvPr>
          <p:cNvSpPr>
            <a:spLocks noGrp="1"/>
          </p:cNvSpPr>
          <p:nvPr>
            <p:ph idx="1"/>
          </p:nvPr>
        </p:nvSpPr>
        <p:spPr>
          <a:xfrm>
            <a:off x="500306" y="1096386"/>
            <a:ext cx="11430000" cy="4047778"/>
          </a:xfrm>
        </p:spPr>
        <p:txBody>
          <a:bodyPr/>
          <a:lstStyle/>
          <a:p>
            <a:pPr marL="0" indent="0">
              <a:buNone/>
            </a:pPr>
            <a:r>
              <a:rPr lang="en-US" dirty="0"/>
              <a:t>Goal:</a:t>
            </a:r>
            <a:r>
              <a:rPr lang="en-US" b="1" dirty="0"/>
              <a:t> </a:t>
            </a:r>
            <a:r>
              <a:rPr lang="en-US" dirty="0"/>
              <a:t>Divide observations into k clusters</a:t>
            </a:r>
          </a:p>
          <a:p>
            <a:r>
              <a:rPr lang="en-US" dirty="0"/>
              <a:t>Centralized Master-Worker paradigm</a:t>
            </a:r>
          </a:p>
          <a:p>
            <a:r>
              <a:rPr lang="en-US" dirty="0"/>
              <a:t>Pick initial centroids</a:t>
            </a:r>
          </a:p>
          <a:p>
            <a:r>
              <a:rPr lang="en-US" dirty="0"/>
              <a:t>Iterative method</a:t>
            </a:r>
          </a:p>
          <a:p>
            <a:r>
              <a:rPr lang="en-US" dirty="0"/>
              <a:t>Workers</a:t>
            </a:r>
          </a:p>
          <a:p>
            <a:pPr lvl="1"/>
            <a:r>
              <a:rPr lang="en-US" dirty="0"/>
              <a:t>Compute distances </a:t>
            </a:r>
          </a:p>
          <a:p>
            <a:pPr lvl="1"/>
            <a:r>
              <a:rPr lang="en-US" dirty="0"/>
              <a:t>Update centroids and cluster assignments</a:t>
            </a:r>
          </a:p>
          <a:p>
            <a:pPr lvl="1"/>
            <a:r>
              <a:rPr lang="en-US" dirty="0"/>
              <a:t>Repeat till convergence is achieved</a:t>
            </a:r>
          </a:p>
          <a:p>
            <a:r>
              <a:rPr lang="en-US" dirty="0"/>
              <a:t>Typical target convergence: &lt; 0.5% changes</a:t>
            </a:r>
          </a:p>
        </p:txBody>
      </p:sp>
    </p:spTree>
    <p:extLst>
      <p:ext uri="{BB962C8B-B14F-4D97-AF65-F5344CB8AC3E}">
        <p14:creationId xmlns:p14="http://schemas.microsoft.com/office/powerpoint/2010/main" val="2000523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1B5AF-501A-47B9-B199-E52B859BB5F4}"/>
              </a:ext>
            </a:extLst>
          </p:cNvPr>
          <p:cNvSpPr>
            <a:spLocks noGrp="1"/>
          </p:cNvSpPr>
          <p:nvPr>
            <p:ph type="title"/>
          </p:nvPr>
        </p:nvSpPr>
        <p:spPr/>
        <p:txBody>
          <a:bodyPr/>
          <a:lstStyle/>
          <a:p>
            <a:r>
              <a:rPr lang="en-US" dirty="0"/>
              <a:t>BLAS Formulation (Application Phase 1)</a:t>
            </a:r>
          </a:p>
        </p:txBody>
      </p:sp>
      <p:pic>
        <p:nvPicPr>
          <p:cNvPr id="4" name="Content Placeholder 3">
            <a:extLst>
              <a:ext uri="{FF2B5EF4-FFF2-40B4-BE49-F238E27FC236}">
                <a16:creationId xmlns:a16="http://schemas.microsoft.com/office/drawing/2014/main" id="{50CD33C5-BA25-449F-AB39-5168A5B41CE5}"/>
              </a:ext>
            </a:extLst>
          </p:cNvPr>
          <p:cNvPicPr>
            <a:picLocks noGrp="1" noChangeAspect="1"/>
          </p:cNvPicPr>
          <p:nvPr>
            <p:ph idx="1"/>
          </p:nvPr>
        </p:nvPicPr>
        <p:blipFill>
          <a:blip r:embed="rId2"/>
          <a:stretch>
            <a:fillRect/>
          </a:stretch>
        </p:blipFill>
        <p:spPr>
          <a:xfrm>
            <a:off x="5142975" y="3389112"/>
            <a:ext cx="2039400" cy="330600"/>
          </a:xfrm>
          <a:prstGeom prst="rect">
            <a:avLst/>
          </a:prstGeom>
        </p:spPr>
      </p:pic>
      <p:pic>
        <p:nvPicPr>
          <p:cNvPr id="5" name="Picture 4">
            <a:extLst>
              <a:ext uri="{FF2B5EF4-FFF2-40B4-BE49-F238E27FC236}">
                <a16:creationId xmlns:a16="http://schemas.microsoft.com/office/drawing/2014/main" id="{4C5241AA-321B-4E2F-B0E8-66BBB18BA027}"/>
              </a:ext>
            </a:extLst>
          </p:cNvPr>
          <p:cNvPicPr>
            <a:picLocks noChangeAspect="1"/>
          </p:cNvPicPr>
          <p:nvPr/>
        </p:nvPicPr>
        <p:blipFill>
          <a:blip r:embed="rId3"/>
          <a:stretch>
            <a:fillRect/>
          </a:stretch>
        </p:blipFill>
        <p:spPr>
          <a:xfrm>
            <a:off x="3230881" y="1875383"/>
            <a:ext cx="7336975" cy="774310"/>
          </a:xfrm>
          <a:prstGeom prst="rect">
            <a:avLst/>
          </a:prstGeom>
        </p:spPr>
      </p:pic>
      <p:sp>
        <p:nvSpPr>
          <p:cNvPr id="9" name="TextBox 8">
            <a:extLst>
              <a:ext uri="{FF2B5EF4-FFF2-40B4-BE49-F238E27FC236}">
                <a16:creationId xmlns:a16="http://schemas.microsoft.com/office/drawing/2014/main" id="{5CC9128D-E464-4D8A-8BB5-F2F2217BE7B5}"/>
              </a:ext>
            </a:extLst>
          </p:cNvPr>
          <p:cNvSpPr txBox="1"/>
          <p:nvPr/>
        </p:nvSpPr>
        <p:spPr>
          <a:xfrm>
            <a:off x="1524001" y="1906851"/>
            <a:ext cx="1760417" cy="757130"/>
          </a:xfrm>
          <a:prstGeom prst="rect">
            <a:avLst/>
          </a:prstGeom>
          <a:noFill/>
        </p:spPr>
        <p:txBody>
          <a:bodyPr wrap="square" rtlCol="0">
            <a:spAutoFit/>
          </a:bodyPr>
          <a:lstStyle/>
          <a:p>
            <a:pPr>
              <a:lnSpc>
                <a:spcPct val="90000"/>
              </a:lnSpc>
            </a:pPr>
            <a:r>
              <a:rPr lang="en-US" sz="2400" dirty="0"/>
              <a:t>Binomial</a:t>
            </a:r>
            <a:br>
              <a:rPr lang="en-US" sz="2400" dirty="0"/>
            </a:br>
            <a:r>
              <a:rPr lang="en-US" sz="2400" dirty="0"/>
              <a:t>expansion:</a:t>
            </a:r>
          </a:p>
        </p:txBody>
      </p:sp>
      <p:grpSp>
        <p:nvGrpSpPr>
          <p:cNvPr id="17" name="Group 16">
            <a:extLst>
              <a:ext uri="{FF2B5EF4-FFF2-40B4-BE49-F238E27FC236}">
                <a16:creationId xmlns:a16="http://schemas.microsoft.com/office/drawing/2014/main" id="{EB12B42A-FA8A-4A91-9240-03AD7E7EF8C0}"/>
              </a:ext>
            </a:extLst>
          </p:cNvPr>
          <p:cNvGrpSpPr/>
          <p:nvPr/>
        </p:nvGrpSpPr>
        <p:grpSpPr>
          <a:xfrm>
            <a:off x="2337215" y="2966058"/>
            <a:ext cx="8022509" cy="2812900"/>
            <a:chOff x="813214" y="3089883"/>
            <a:chExt cx="8022509" cy="2812900"/>
          </a:xfrm>
        </p:grpSpPr>
        <p:pic>
          <p:nvPicPr>
            <p:cNvPr id="6" name="Picture 5">
              <a:extLst>
                <a:ext uri="{FF2B5EF4-FFF2-40B4-BE49-F238E27FC236}">
                  <a16:creationId xmlns:a16="http://schemas.microsoft.com/office/drawing/2014/main" id="{85D457F9-F0D1-4412-BB92-69FBB6EE3F9F}"/>
                </a:ext>
              </a:extLst>
            </p:cNvPr>
            <p:cNvPicPr>
              <a:picLocks noChangeAspect="1"/>
            </p:cNvPicPr>
            <p:nvPr/>
          </p:nvPicPr>
          <p:blipFill>
            <a:blip r:embed="rId4"/>
            <a:stretch>
              <a:fillRect/>
            </a:stretch>
          </p:blipFill>
          <p:spPr>
            <a:xfrm>
              <a:off x="1760417" y="3089883"/>
              <a:ext cx="6769400" cy="782826"/>
            </a:xfrm>
            <a:prstGeom prst="rect">
              <a:avLst/>
            </a:prstGeom>
          </p:spPr>
        </p:pic>
        <p:grpSp>
          <p:nvGrpSpPr>
            <p:cNvPr id="3" name="Group 2">
              <a:extLst>
                <a:ext uri="{FF2B5EF4-FFF2-40B4-BE49-F238E27FC236}">
                  <a16:creationId xmlns:a16="http://schemas.microsoft.com/office/drawing/2014/main" id="{AA982DD6-33EF-42EC-B56D-7A47E38BF9A6}"/>
                </a:ext>
              </a:extLst>
            </p:cNvPr>
            <p:cNvGrpSpPr/>
            <p:nvPr/>
          </p:nvGrpSpPr>
          <p:grpSpPr>
            <a:xfrm>
              <a:off x="813214" y="3668702"/>
              <a:ext cx="8022509" cy="2234081"/>
              <a:chOff x="813214" y="3668702"/>
              <a:chExt cx="8022509" cy="2234081"/>
            </a:xfrm>
          </p:grpSpPr>
          <p:pic>
            <p:nvPicPr>
              <p:cNvPr id="7" name="Picture 6">
                <a:extLst>
                  <a:ext uri="{FF2B5EF4-FFF2-40B4-BE49-F238E27FC236}">
                    <a16:creationId xmlns:a16="http://schemas.microsoft.com/office/drawing/2014/main" id="{7AFA2228-5E5D-4941-8D73-C855A62F092D}"/>
                  </a:ext>
                </a:extLst>
              </p:cNvPr>
              <p:cNvPicPr>
                <a:picLocks noChangeAspect="1"/>
              </p:cNvPicPr>
              <p:nvPr/>
            </p:nvPicPr>
            <p:blipFill>
              <a:blip r:embed="rId5"/>
              <a:stretch>
                <a:fillRect/>
              </a:stretch>
            </p:blipFill>
            <p:spPr>
              <a:xfrm>
                <a:off x="4133703" y="5015354"/>
                <a:ext cx="4702020" cy="478363"/>
              </a:xfrm>
              <a:prstGeom prst="rect">
                <a:avLst/>
              </a:prstGeom>
            </p:spPr>
          </p:pic>
          <p:sp>
            <p:nvSpPr>
              <p:cNvPr id="10" name="Arrow: Down 9">
                <a:extLst>
                  <a:ext uri="{FF2B5EF4-FFF2-40B4-BE49-F238E27FC236}">
                    <a16:creationId xmlns:a16="http://schemas.microsoft.com/office/drawing/2014/main" id="{1BC9D79B-B8B4-4E18-91CF-C78C5B5214CB}"/>
                  </a:ext>
                </a:extLst>
              </p:cNvPr>
              <p:cNvSpPr/>
              <p:nvPr/>
            </p:nvSpPr>
            <p:spPr>
              <a:xfrm>
                <a:off x="6908800" y="3738880"/>
                <a:ext cx="243840" cy="1209040"/>
              </a:xfrm>
              <a:prstGeom prst="downArrow">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1" name="TextBox 10">
                <a:extLst>
                  <a:ext uri="{FF2B5EF4-FFF2-40B4-BE49-F238E27FC236}">
                    <a16:creationId xmlns:a16="http://schemas.microsoft.com/office/drawing/2014/main" id="{D64D39A9-C738-4A16-B80E-D2AFE9173999}"/>
                  </a:ext>
                </a:extLst>
              </p:cNvPr>
              <p:cNvSpPr txBox="1"/>
              <p:nvPr/>
            </p:nvSpPr>
            <p:spPr>
              <a:xfrm>
                <a:off x="7232807" y="4343400"/>
                <a:ext cx="1018228" cy="341632"/>
              </a:xfrm>
              <a:prstGeom prst="rect">
                <a:avLst/>
              </a:prstGeom>
              <a:noFill/>
            </p:spPr>
            <p:txBody>
              <a:bodyPr wrap="none" rtlCol="0">
                <a:spAutoFit/>
              </a:bodyPr>
              <a:lstStyle/>
              <a:p>
                <a:pPr algn="ctr">
                  <a:lnSpc>
                    <a:spcPct val="90000"/>
                  </a:lnSpc>
                </a:pPr>
                <a:r>
                  <a:rPr lang="en-US" dirty="0" err="1">
                    <a:solidFill>
                      <a:schemeClr val="accent1"/>
                    </a:solidFill>
                  </a:rPr>
                  <a:t>xGEMM</a:t>
                </a:r>
                <a:endParaRPr lang="en-US" dirty="0">
                  <a:solidFill>
                    <a:schemeClr val="accent1"/>
                  </a:solidFill>
                </a:endParaRPr>
              </a:p>
            </p:txBody>
          </p:sp>
          <p:pic>
            <p:nvPicPr>
              <p:cNvPr id="12" name="Picture 11">
                <a:extLst>
                  <a:ext uri="{FF2B5EF4-FFF2-40B4-BE49-F238E27FC236}">
                    <a16:creationId xmlns:a16="http://schemas.microsoft.com/office/drawing/2014/main" id="{93EA036E-1296-4CCF-9E37-EC4F1C186B33}"/>
                  </a:ext>
                </a:extLst>
              </p:cNvPr>
              <p:cNvPicPr>
                <a:picLocks noChangeAspect="1"/>
              </p:cNvPicPr>
              <p:nvPr/>
            </p:nvPicPr>
            <p:blipFill>
              <a:blip r:embed="rId6"/>
              <a:stretch>
                <a:fillRect/>
              </a:stretch>
            </p:blipFill>
            <p:spPr>
              <a:xfrm>
                <a:off x="813214" y="5042250"/>
                <a:ext cx="2654829" cy="451467"/>
              </a:xfrm>
              <a:prstGeom prst="rect">
                <a:avLst/>
              </a:prstGeom>
            </p:spPr>
          </p:pic>
          <p:sp>
            <p:nvSpPr>
              <p:cNvPr id="13" name="Arrow: Down 12">
                <a:extLst>
                  <a:ext uri="{FF2B5EF4-FFF2-40B4-BE49-F238E27FC236}">
                    <a16:creationId xmlns:a16="http://schemas.microsoft.com/office/drawing/2014/main" id="{1FE3AE34-01F1-49BC-8D37-C1843A480DBA}"/>
                  </a:ext>
                </a:extLst>
              </p:cNvPr>
              <p:cNvSpPr/>
              <p:nvPr/>
            </p:nvSpPr>
            <p:spPr>
              <a:xfrm>
                <a:off x="2858255" y="3668702"/>
                <a:ext cx="271454" cy="1443402"/>
              </a:xfrm>
              <a:prstGeom prst="downArrow">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Arrow: Down 13">
                <a:extLst>
                  <a:ext uri="{FF2B5EF4-FFF2-40B4-BE49-F238E27FC236}">
                    <a16:creationId xmlns:a16="http://schemas.microsoft.com/office/drawing/2014/main" id="{08B205F3-964D-4AC1-B05D-C6C5601B2934}"/>
                  </a:ext>
                </a:extLst>
              </p:cNvPr>
              <p:cNvSpPr/>
              <p:nvPr/>
            </p:nvSpPr>
            <p:spPr>
              <a:xfrm rot="2811268">
                <a:off x="3827649" y="3328303"/>
                <a:ext cx="255353" cy="2008067"/>
              </a:xfrm>
              <a:prstGeom prst="downArrow">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TextBox 14">
                <a:extLst>
                  <a:ext uri="{FF2B5EF4-FFF2-40B4-BE49-F238E27FC236}">
                    <a16:creationId xmlns:a16="http://schemas.microsoft.com/office/drawing/2014/main" id="{C8AB409D-BA51-413A-99D5-82DF9C4F5377}"/>
                  </a:ext>
                </a:extLst>
              </p:cNvPr>
              <p:cNvSpPr txBox="1"/>
              <p:nvPr/>
            </p:nvSpPr>
            <p:spPr>
              <a:xfrm>
                <a:off x="3129709" y="3967039"/>
                <a:ext cx="800219" cy="341632"/>
              </a:xfrm>
              <a:prstGeom prst="rect">
                <a:avLst/>
              </a:prstGeom>
              <a:noFill/>
            </p:spPr>
            <p:txBody>
              <a:bodyPr wrap="none" rtlCol="0">
                <a:spAutoFit/>
              </a:bodyPr>
              <a:lstStyle/>
              <a:p>
                <a:pPr algn="ctr">
                  <a:lnSpc>
                    <a:spcPct val="90000"/>
                  </a:lnSpc>
                </a:pPr>
                <a:r>
                  <a:rPr lang="en-US" dirty="0" err="1">
                    <a:solidFill>
                      <a:schemeClr val="accent1"/>
                    </a:solidFill>
                  </a:rPr>
                  <a:t>xGER</a:t>
                </a:r>
                <a:endParaRPr lang="en-US" dirty="0">
                  <a:solidFill>
                    <a:schemeClr val="accent1"/>
                  </a:solidFill>
                </a:endParaRPr>
              </a:p>
            </p:txBody>
          </p:sp>
          <p:sp>
            <p:nvSpPr>
              <p:cNvPr id="16" name="TextBox 15">
                <a:extLst>
                  <a:ext uri="{FF2B5EF4-FFF2-40B4-BE49-F238E27FC236}">
                    <a16:creationId xmlns:a16="http://schemas.microsoft.com/office/drawing/2014/main" id="{B851025E-1C78-467B-8219-BA262DE75E9B}"/>
                  </a:ext>
                </a:extLst>
              </p:cNvPr>
              <p:cNvSpPr txBox="1"/>
              <p:nvPr/>
            </p:nvSpPr>
            <p:spPr>
              <a:xfrm>
                <a:off x="5995821" y="5561151"/>
                <a:ext cx="2069797" cy="341632"/>
              </a:xfrm>
              <a:prstGeom prst="rect">
                <a:avLst/>
              </a:prstGeom>
              <a:noFill/>
            </p:spPr>
            <p:txBody>
              <a:bodyPr wrap="none" rtlCol="0">
                <a:spAutoFit/>
              </a:bodyPr>
              <a:lstStyle/>
              <a:p>
                <a:pPr algn="ctr">
                  <a:lnSpc>
                    <a:spcPct val="90000"/>
                  </a:lnSpc>
                </a:pPr>
                <a:r>
                  <a:rPr lang="en-US" dirty="0">
                    <a:solidFill>
                      <a:schemeClr val="accent1"/>
                    </a:solidFill>
                  </a:rPr>
                  <a:t>BLAS Subroutines</a:t>
                </a:r>
              </a:p>
            </p:txBody>
          </p:sp>
        </p:grpSp>
      </p:grpSp>
    </p:spTree>
    <p:extLst>
      <p:ext uri="{BB962C8B-B14F-4D97-AF65-F5344CB8AC3E}">
        <p14:creationId xmlns:p14="http://schemas.microsoft.com/office/powerpoint/2010/main" val="2226381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EE90D-28BE-4C19-BE43-AF50E9737428}"/>
              </a:ext>
            </a:extLst>
          </p:cNvPr>
          <p:cNvSpPr>
            <a:spLocks noGrp="1"/>
          </p:cNvSpPr>
          <p:nvPr>
            <p:ph type="title"/>
          </p:nvPr>
        </p:nvSpPr>
        <p:spPr/>
        <p:txBody>
          <a:bodyPr/>
          <a:lstStyle/>
          <a:p>
            <a:r>
              <a:rPr lang="en-US" dirty="0"/>
              <a:t>Triangular acceleration (Application Phase 2)</a:t>
            </a:r>
          </a:p>
        </p:txBody>
      </p:sp>
      <p:sp>
        <p:nvSpPr>
          <p:cNvPr id="3" name="Content Placeholder 2">
            <a:extLst>
              <a:ext uri="{FF2B5EF4-FFF2-40B4-BE49-F238E27FC236}">
                <a16:creationId xmlns:a16="http://schemas.microsoft.com/office/drawing/2014/main" id="{5B9C58E5-E331-48E0-8CB6-4B4CD8A2F8F9}"/>
              </a:ext>
            </a:extLst>
          </p:cNvPr>
          <p:cNvSpPr>
            <a:spLocks noGrp="1"/>
          </p:cNvSpPr>
          <p:nvPr>
            <p:ph idx="1"/>
          </p:nvPr>
        </p:nvSpPr>
        <p:spPr>
          <a:xfrm>
            <a:off x="677626" y="1005922"/>
            <a:ext cx="11430000" cy="4846156"/>
          </a:xfrm>
        </p:spPr>
        <p:txBody>
          <a:bodyPr/>
          <a:lstStyle/>
          <a:p>
            <a:r>
              <a:rPr lang="en-US" dirty="0"/>
              <a:t>Classical k-means performs far more </a:t>
            </a:r>
            <a:br>
              <a:rPr lang="en-US" dirty="0"/>
            </a:br>
            <a:r>
              <a:rPr lang="en-US" dirty="0"/>
              <a:t>distance calculations than required!</a:t>
            </a:r>
          </a:p>
          <a:p>
            <a:r>
              <a:rPr lang="en-US" dirty="0"/>
              <a:t>Use the triangle inequality to eliminate </a:t>
            </a:r>
            <a:br>
              <a:rPr lang="en-US" dirty="0"/>
            </a:br>
            <a:r>
              <a:rPr lang="en-US" dirty="0"/>
              <a:t>unnecessary distance computations</a:t>
            </a:r>
          </a:p>
          <a:p>
            <a:r>
              <a:rPr lang="en-US" dirty="0"/>
              <a:t>If </a:t>
            </a:r>
            <a:r>
              <a:rPr lang="en-US" i="1" dirty="0"/>
              <a:t>d</a:t>
            </a:r>
            <a:r>
              <a:rPr lang="en-US" dirty="0"/>
              <a:t>(</a:t>
            </a:r>
            <a:r>
              <a:rPr lang="en-US" i="1" dirty="0"/>
              <a:t>C</a:t>
            </a:r>
            <a:r>
              <a:rPr lang="en-US" i="1" baseline="-25000" dirty="0"/>
              <a:t>last</a:t>
            </a:r>
            <a:r>
              <a:rPr lang="en-US" i="1" dirty="0"/>
              <a:t>, </a:t>
            </a:r>
            <a:r>
              <a:rPr lang="en-US" i="1" dirty="0" err="1"/>
              <a:t>C</a:t>
            </a:r>
            <a:r>
              <a:rPr lang="en-US" i="1" baseline="-25000" dirty="0" err="1"/>
              <a:t>new</a:t>
            </a:r>
            <a:r>
              <a:rPr lang="en-US" dirty="0"/>
              <a:t>) </a:t>
            </a:r>
            <a:r>
              <a:rPr lang="en-US" i="1" dirty="0"/>
              <a:t>≥ </a:t>
            </a:r>
            <a:r>
              <a:rPr lang="en-US" dirty="0"/>
              <a:t>2</a:t>
            </a:r>
            <a:r>
              <a:rPr lang="en-US" i="1" dirty="0"/>
              <a:t>d</a:t>
            </a:r>
            <a:r>
              <a:rPr lang="en-US" dirty="0"/>
              <a:t>(</a:t>
            </a:r>
            <a:r>
              <a:rPr lang="en-US" i="1" dirty="0"/>
              <a:t>X</a:t>
            </a:r>
            <a:r>
              <a:rPr lang="en-US" i="1" baseline="-25000" dirty="0"/>
              <a:t>i</a:t>
            </a:r>
            <a:r>
              <a:rPr lang="en-US" i="1" dirty="0"/>
              <a:t>, C</a:t>
            </a:r>
            <a:r>
              <a:rPr lang="en-US" i="1" baseline="-25000" dirty="0"/>
              <a:t>last</a:t>
            </a:r>
            <a:r>
              <a:rPr lang="en-US" dirty="0"/>
              <a:t>)</a:t>
            </a:r>
            <a:br>
              <a:rPr lang="en-US" dirty="0"/>
            </a:br>
            <a:r>
              <a:rPr lang="en-US" dirty="0"/>
              <a:t>	</a:t>
            </a:r>
            <a:r>
              <a:rPr lang="en-US" i="1" dirty="0"/>
              <a:t>=&gt; d</a:t>
            </a:r>
            <a:r>
              <a:rPr lang="en-US" dirty="0"/>
              <a:t>(</a:t>
            </a:r>
            <a:r>
              <a:rPr lang="en-US" i="1" dirty="0"/>
              <a:t>X</a:t>
            </a:r>
            <a:r>
              <a:rPr lang="en-US" i="1" baseline="-25000" dirty="0"/>
              <a:t>i</a:t>
            </a:r>
            <a:r>
              <a:rPr lang="en-US" i="1" dirty="0"/>
              <a:t>, </a:t>
            </a:r>
            <a:r>
              <a:rPr lang="en-US" i="1" dirty="0" err="1"/>
              <a:t>C</a:t>
            </a:r>
            <a:r>
              <a:rPr lang="en-US" i="1" baseline="-25000" dirty="0" err="1"/>
              <a:t>new</a:t>
            </a:r>
            <a:r>
              <a:rPr lang="en-US" dirty="0"/>
              <a:t>) </a:t>
            </a:r>
            <a:r>
              <a:rPr lang="en-US" i="1" dirty="0"/>
              <a:t>≥ d</a:t>
            </a:r>
            <a:r>
              <a:rPr lang="en-US" dirty="0"/>
              <a:t>(</a:t>
            </a:r>
            <a:r>
              <a:rPr lang="en-US" i="1" dirty="0"/>
              <a:t>X</a:t>
            </a:r>
            <a:r>
              <a:rPr lang="en-US" i="1" baseline="-25000" dirty="0"/>
              <a:t>i</a:t>
            </a:r>
            <a:r>
              <a:rPr lang="en-US" i="1" dirty="0"/>
              <a:t>, C</a:t>
            </a:r>
            <a:r>
              <a:rPr lang="en-US" i="1" baseline="-25000" dirty="0"/>
              <a:t>last</a:t>
            </a:r>
            <a:r>
              <a:rPr lang="en-US" dirty="0"/>
              <a:t>) without computing</a:t>
            </a:r>
          </a:p>
          <a:p>
            <a:r>
              <a:rPr lang="en-US" dirty="0"/>
              <a:t>Distance computations can be further reduced by sorting the inter-centroid distances, </a:t>
            </a:r>
            <a:r>
              <a:rPr lang="en-US" i="1" dirty="0"/>
              <a:t>d</a:t>
            </a:r>
            <a:r>
              <a:rPr lang="en-US" dirty="0"/>
              <a:t>(</a:t>
            </a:r>
            <a:r>
              <a:rPr lang="en-US" i="1" dirty="0"/>
              <a:t>C</a:t>
            </a:r>
            <a:r>
              <a:rPr lang="en-US" i="1" baseline="-25000" dirty="0"/>
              <a:t>last</a:t>
            </a:r>
            <a:r>
              <a:rPr lang="en-US" i="1" dirty="0"/>
              <a:t>, </a:t>
            </a:r>
            <a:r>
              <a:rPr lang="en-US" i="1" dirty="0" err="1"/>
              <a:t>C</a:t>
            </a:r>
            <a:r>
              <a:rPr lang="en-US" i="1" baseline="-25000" dirty="0" err="1"/>
              <a:t>new</a:t>
            </a:r>
            <a:r>
              <a:rPr lang="en-US" dirty="0"/>
              <a:t>)</a:t>
            </a:r>
          </a:p>
          <a:p>
            <a:pPr lvl="1"/>
            <a:r>
              <a:rPr lang="en-US" dirty="0"/>
              <a:t>Evaluate candidate centroids in sorted distance order</a:t>
            </a:r>
          </a:p>
          <a:p>
            <a:pPr lvl="1"/>
            <a:r>
              <a:rPr lang="en-US" dirty="0"/>
              <a:t>Skip computations once the critical distance, 2</a:t>
            </a:r>
            <a:r>
              <a:rPr lang="en-US" i="1" dirty="0"/>
              <a:t>d</a:t>
            </a:r>
            <a:r>
              <a:rPr lang="en-US" dirty="0"/>
              <a:t>(</a:t>
            </a:r>
            <a:r>
              <a:rPr lang="en-US" i="1" dirty="0"/>
              <a:t>X</a:t>
            </a:r>
            <a:r>
              <a:rPr lang="en-US" i="1" baseline="-25000" dirty="0"/>
              <a:t>i</a:t>
            </a:r>
            <a:r>
              <a:rPr lang="en-US" i="1" dirty="0"/>
              <a:t>, C</a:t>
            </a:r>
            <a:r>
              <a:rPr lang="en-US" i="1" baseline="-25000" dirty="0"/>
              <a:t>last</a:t>
            </a:r>
            <a:r>
              <a:rPr lang="en-US" dirty="0"/>
              <a:t>) is surpassed</a:t>
            </a:r>
          </a:p>
        </p:txBody>
      </p:sp>
      <p:sp>
        <p:nvSpPr>
          <p:cNvPr id="10" name="Isosceles Triangle 9">
            <a:extLst>
              <a:ext uri="{FF2B5EF4-FFF2-40B4-BE49-F238E27FC236}">
                <a16:creationId xmlns:a16="http://schemas.microsoft.com/office/drawing/2014/main" id="{732DA719-852A-4780-B6E7-71D5855D944B}"/>
              </a:ext>
            </a:extLst>
          </p:cNvPr>
          <p:cNvSpPr/>
          <p:nvPr/>
        </p:nvSpPr>
        <p:spPr>
          <a:xfrm rot="16200000">
            <a:off x="9637839" y="615904"/>
            <a:ext cx="1594247" cy="1805900"/>
          </a:xfrm>
          <a:prstGeom prst="triangle">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1" name="TextBox 10">
            <a:extLst>
              <a:ext uri="{FF2B5EF4-FFF2-40B4-BE49-F238E27FC236}">
                <a16:creationId xmlns:a16="http://schemas.microsoft.com/office/drawing/2014/main" id="{7CBAA6DD-380B-4454-87B0-DEF7ABAB365B}"/>
              </a:ext>
            </a:extLst>
          </p:cNvPr>
          <p:cNvSpPr txBox="1"/>
          <p:nvPr/>
        </p:nvSpPr>
        <p:spPr>
          <a:xfrm>
            <a:off x="9230170" y="1348038"/>
            <a:ext cx="372218" cy="341632"/>
          </a:xfrm>
          <a:prstGeom prst="rect">
            <a:avLst/>
          </a:prstGeom>
          <a:noFill/>
        </p:spPr>
        <p:txBody>
          <a:bodyPr wrap="none" rtlCol="0">
            <a:spAutoFit/>
          </a:bodyPr>
          <a:lstStyle/>
          <a:p>
            <a:pPr algn="ctr">
              <a:lnSpc>
                <a:spcPct val="90000"/>
              </a:lnSpc>
            </a:pPr>
            <a:r>
              <a:rPr lang="en-US" dirty="0"/>
              <a:t>X</a:t>
            </a:r>
            <a:r>
              <a:rPr lang="en-US" baseline="-25000" dirty="0"/>
              <a:t>i</a:t>
            </a:r>
          </a:p>
        </p:txBody>
      </p:sp>
      <p:sp>
        <p:nvSpPr>
          <p:cNvPr id="12" name="TextBox 11">
            <a:extLst>
              <a:ext uri="{FF2B5EF4-FFF2-40B4-BE49-F238E27FC236}">
                <a16:creationId xmlns:a16="http://schemas.microsoft.com/office/drawing/2014/main" id="{B4DCC72D-49BE-4556-98B2-BF19ECEFB62F}"/>
              </a:ext>
            </a:extLst>
          </p:cNvPr>
          <p:cNvSpPr txBox="1"/>
          <p:nvPr/>
        </p:nvSpPr>
        <p:spPr>
          <a:xfrm>
            <a:off x="11311280" y="618500"/>
            <a:ext cx="631904" cy="341632"/>
          </a:xfrm>
          <a:prstGeom prst="rect">
            <a:avLst/>
          </a:prstGeom>
          <a:noFill/>
        </p:spPr>
        <p:txBody>
          <a:bodyPr wrap="none" rtlCol="0">
            <a:spAutoFit/>
          </a:bodyPr>
          <a:lstStyle/>
          <a:p>
            <a:pPr algn="ctr">
              <a:lnSpc>
                <a:spcPct val="90000"/>
              </a:lnSpc>
            </a:pPr>
            <a:r>
              <a:rPr lang="en-US" dirty="0" err="1"/>
              <a:t>C</a:t>
            </a:r>
            <a:r>
              <a:rPr lang="en-US" baseline="-25000" dirty="0" err="1"/>
              <a:t>new</a:t>
            </a:r>
            <a:endParaRPr lang="en-US" baseline="-25000" dirty="0"/>
          </a:p>
        </p:txBody>
      </p:sp>
      <p:sp>
        <p:nvSpPr>
          <p:cNvPr id="13" name="TextBox 12">
            <a:extLst>
              <a:ext uri="{FF2B5EF4-FFF2-40B4-BE49-F238E27FC236}">
                <a16:creationId xmlns:a16="http://schemas.microsoft.com/office/drawing/2014/main" id="{77079C47-7317-47C4-A3F6-8A69F761B7B1}"/>
              </a:ext>
            </a:extLst>
          </p:cNvPr>
          <p:cNvSpPr txBox="1"/>
          <p:nvPr/>
        </p:nvSpPr>
        <p:spPr>
          <a:xfrm>
            <a:off x="11332119" y="2026748"/>
            <a:ext cx="590226" cy="341632"/>
          </a:xfrm>
          <a:prstGeom prst="rect">
            <a:avLst/>
          </a:prstGeom>
          <a:noFill/>
        </p:spPr>
        <p:txBody>
          <a:bodyPr wrap="none" rtlCol="0">
            <a:spAutoFit/>
          </a:bodyPr>
          <a:lstStyle/>
          <a:p>
            <a:pPr algn="ctr">
              <a:lnSpc>
                <a:spcPct val="90000"/>
              </a:lnSpc>
            </a:pPr>
            <a:r>
              <a:rPr lang="en-US" dirty="0"/>
              <a:t>C</a:t>
            </a:r>
            <a:r>
              <a:rPr lang="en-US" baseline="-25000" dirty="0"/>
              <a:t>last</a:t>
            </a:r>
          </a:p>
        </p:txBody>
      </p:sp>
    </p:spTree>
    <p:extLst>
      <p:ext uri="{BB962C8B-B14F-4D97-AF65-F5344CB8AC3E}">
        <p14:creationId xmlns:p14="http://schemas.microsoft.com/office/powerpoint/2010/main" val="1980208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686B8C-C99B-4046-8028-0405C2C00E68}"/>
              </a:ext>
            </a:extLst>
          </p:cNvPr>
          <p:cNvSpPr>
            <a:spLocks noGrp="1"/>
          </p:cNvSpPr>
          <p:nvPr>
            <p:ph type="title"/>
          </p:nvPr>
        </p:nvSpPr>
        <p:spPr>
          <a:xfrm>
            <a:off x="1898904" y="5465699"/>
            <a:ext cx="8229600" cy="594360"/>
          </a:xfrm>
        </p:spPr>
        <p:txBody>
          <a:bodyPr/>
          <a:lstStyle/>
          <a:p>
            <a:pPr algn="ctr"/>
            <a:r>
              <a:rPr lang="en-US" sz="3600" dirty="0"/>
              <a:t>HPC Platforms</a:t>
            </a:r>
          </a:p>
        </p:txBody>
      </p:sp>
      <p:pic>
        <p:nvPicPr>
          <p:cNvPr id="13" name="Picture 12">
            <a:extLst>
              <a:ext uri="{FF2B5EF4-FFF2-40B4-BE49-F238E27FC236}">
                <a16:creationId xmlns:a16="http://schemas.microsoft.com/office/drawing/2014/main" id="{B331DF34-C035-4E66-86E7-9BBC7FDDC152}"/>
              </a:ext>
            </a:extLst>
          </p:cNvPr>
          <p:cNvPicPr>
            <a:picLocks noChangeAspect="1"/>
          </p:cNvPicPr>
          <p:nvPr/>
        </p:nvPicPr>
        <p:blipFill>
          <a:blip r:embed="rId2"/>
          <a:stretch>
            <a:fillRect/>
          </a:stretch>
        </p:blipFill>
        <p:spPr>
          <a:xfrm>
            <a:off x="440288" y="797941"/>
            <a:ext cx="4837471" cy="3623379"/>
          </a:xfrm>
          <a:prstGeom prst="rect">
            <a:avLst/>
          </a:prstGeom>
        </p:spPr>
      </p:pic>
      <p:pic>
        <p:nvPicPr>
          <p:cNvPr id="5" name="Content Placeholder 4">
            <a:extLst>
              <a:ext uri="{FF2B5EF4-FFF2-40B4-BE49-F238E27FC236}">
                <a16:creationId xmlns:a16="http://schemas.microsoft.com/office/drawing/2014/main" id="{A1BF3C29-1E5A-41CF-AFE6-785A8AB8CFB2}"/>
              </a:ext>
            </a:extLst>
          </p:cNvPr>
          <p:cNvPicPr>
            <a:picLocks noChangeAspect="1"/>
          </p:cNvPicPr>
          <p:nvPr/>
        </p:nvPicPr>
        <p:blipFill>
          <a:blip r:embed="rId3"/>
          <a:stretch>
            <a:fillRect/>
          </a:stretch>
        </p:blipFill>
        <p:spPr bwMode="auto">
          <a:xfrm>
            <a:off x="5515503" y="788797"/>
            <a:ext cx="6439655" cy="3623379"/>
          </a:xfrm>
          <a:prstGeom prst="rect">
            <a:avLst/>
          </a:prstGeom>
          <a:noFill/>
          <a:ln w="9525">
            <a:noFill/>
            <a:miter lim="800000"/>
            <a:headEnd/>
            <a:tailEnd/>
          </a:ln>
        </p:spPr>
      </p:pic>
    </p:spTree>
    <p:extLst>
      <p:ext uri="{BB962C8B-B14F-4D97-AF65-F5344CB8AC3E}">
        <p14:creationId xmlns:p14="http://schemas.microsoft.com/office/powerpoint/2010/main" val="1408264320"/>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template 16x9_180808" id="{EF133236-4FD1-4E83-B0AC-464DEE56453C}" vid="{ECDBAF0C-67FD-47C6-9CC9-5310617ED09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6BFB3AB80EA044897B163D651BE7CF" ma:contentTypeVersion="12" ma:contentTypeDescription="Create a new document." ma:contentTypeScope="" ma:versionID="5ccae34aae965e24db62e9729d4dd5e4">
  <xsd:schema xmlns:xsd="http://www.w3.org/2001/XMLSchema" xmlns:xs="http://www.w3.org/2001/XMLSchema" xmlns:p="http://schemas.microsoft.com/office/2006/metadata/properties" xmlns:ns2="38e4deb0-de08-4adb-aafc-d8ff02544178" targetNamespace="http://schemas.microsoft.com/office/2006/metadata/properties" ma:root="true" ma:fieldsID="73e7bd080f35e63ea4fc24c5765ee755" ns2:_="">
    <xsd:import namespace="38e4deb0-de08-4adb-aafc-d8ff025441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4deb0-de08-4adb-aafc-d8ff02544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A20C22-D077-412B-81BA-8B2541026FA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8EF5AA9-B8DF-4DC7-90A1-A91BA595B6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4deb0-de08-4adb-aafc-d8ff02544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4FB6BD-000C-41AF-9DE8-4264F777F3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ORNL-template-16x9-180808</Template>
  <TotalTime>0</TotalTime>
  <Words>1126</Words>
  <Application>Microsoft Office PowerPoint</Application>
  <PresentationFormat>Widescreen</PresentationFormat>
  <Paragraphs>211</Paragraphs>
  <Slides>34</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Arial Black</vt:lpstr>
      <vt:lpstr>Calibri</vt:lpstr>
      <vt:lpstr>Century Gothic</vt:lpstr>
      <vt:lpstr>CMSS8</vt:lpstr>
      <vt:lpstr>CMSSI8</vt:lpstr>
      <vt:lpstr>Times New Roman</vt:lpstr>
      <vt:lpstr>ORNL</vt:lpstr>
      <vt:lpstr>EarthInsights: Parallel Clustering of Large  Earth Science Datasets on the Summit Supercomputer </vt:lpstr>
      <vt:lpstr>Motivation</vt:lpstr>
      <vt:lpstr>History : Scalable algorithms for Clustering</vt:lpstr>
      <vt:lpstr>Applications</vt:lpstr>
      <vt:lpstr>Some Datasets</vt:lpstr>
      <vt:lpstr>Parallel k-means Outline</vt:lpstr>
      <vt:lpstr>BLAS Formulation (Application Phase 1)</vt:lpstr>
      <vt:lpstr>Triangular acceleration (Application Phase 2)</vt:lpstr>
      <vt:lpstr>HPC Platforms</vt:lpstr>
      <vt:lpstr>Summit Architecture</vt:lpstr>
      <vt:lpstr>Titan </vt:lpstr>
      <vt:lpstr>Performance and Scaling  Varying Number of Clusters (k)</vt:lpstr>
      <vt:lpstr>Summit: Early Results</vt:lpstr>
      <vt:lpstr>Applications</vt:lpstr>
      <vt:lpstr>GSMNP: Spatial distribution of the 30 vegetation clusters across the national park</vt:lpstr>
      <vt:lpstr>GSMNP: 30 representative vertical structures (cluster centroids) identified</vt:lpstr>
      <vt:lpstr>Global Climate Regimes: 1000 clusters Contemporary using Similarity color scheme</vt:lpstr>
      <vt:lpstr>Global Climate Regimes: 1000 clusters 2100 using Similarity color scheme</vt:lpstr>
      <vt:lpstr>CONUS dynamic phenoregions</vt:lpstr>
      <vt:lpstr>Global Fire Regimes</vt:lpstr>
      <vt:lpstr>Arctic: High-resolution vegetation mapping</vt:lpstr>
      <vt:lpstr>Summit : Future Plans</vt:lpstr>
      <vt:lpstr>E3SM </vt:lpstr>
      <vt:lpstr>E3SM-MMF Cloud Resolving Climate Model</vt:lpstr>
      <vt:lpstr>Co-design</vt:lpstr>
      <vt:lpstr>Acknowledgments</vt:lpstr>
      <vt:lpstr>Backup</vt:lpstr>
      <vt:lpstr>E3SM-MMF Results</vt:lpstr>
      <vt:lpstr>Conclusions</vt:lpstr>
      <vt:lpstr>Datasets</vt:lpstr>
      <vt:lpstr>Global Climate Regimes: Variables</vt:lpstr>
      <vt:lpstr>Summit Early Science Results</vt:lpstr>
      <vt:lpstr>Performance: Strong Scaling</vt:lpstr>
      <vt:lpstr>Performance Comparison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2019-04-22T05:21:33Z</dcterms:created>
  <dcterms:modified xsi:type="dcterms:W3CDTF">2019-04-24T13:54:36Z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0x010100436BFB3AB80EA044897B163D651BE7CF</vt:lpwstr>
  </property>
  <property fmtid="{D5CDD505-2E9C-101B-9397-08002B2CF9AE}" pid="3" name="Order">
    <vt:r8>18100</vt:r8>
  </property>
  <property fmtid="{D5CDD505-2E9C-101B-9397-08002B2CF9AE}" pid="4" name="GUID">
    <vt:lpwstr>42b6f0ba-36c8-4301-8891-17ebf0c53400</vt:lpwstr>
  </property>
</Properties>
</file>